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19"/>
  </p:notesMasterIdLst>
  <p:sldIdLst>
    <p:sldId id="260" r:id="rId3"/>
    <p:sldId id="265" r:id="rId4"/>
    <p:sldId id="272" r:id="rId5"/>
    <p:sldId id="264" r:id="rId6"/>
    <p:sldId id="277" r:id="rId7"/>
    <p:sldId id="273" r:id="rId8"/>
    <p:sldId id="274" r:id="rId9"/>
    <p:sldId id="266" r:id="rId10"/>
    <p:sldId id="267" r:id="rId11"/>
    <p:sldId id="259" r:id="rId12"/>
    <p:sldId id="270" r:id="rId13"/>
    <p:sldId id="261" r:id="rId14"/>
    <p:sldId id="263" r:id="rId15"/>
    <p:sldId id="278" r:id="rId16"/>
    <p:sldId id="275" r:id="rId17"/>
    <p:sldId id="27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2A58"/>
    <a:srgbClr val="EEB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5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3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CB57B3-E3C0-4576-AA8C-F3EB02D20050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B4F61C-B05D-4C15-9E15-F6F06D4F7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62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0120B-72FC-46E8-80A7-C4C28AD7350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89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0120B-72FC-46E8-80A7-C4C28AD7350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129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01478" y="3044143"/>
            <a:ext cx="8966522" cy="960699"/>
          </a:xfrm>
          <a:prstGeom prst="rect">
            <a:avLst/>
          </a:prstGeom>
        </p:spPr>
        <p:txBody>
          <a:bodyPr anchor="b"/>
          <a:lstStyle>
            <a:lvl1pPr algn="ctr">
              <a:defRPr sz="6000" b="1" i="0" baseline="0">
                <a:solidFill>
                  <a:srgbClr val="EEB020"/>
                </a:solidFill>
              </a:defRPr>
            </a:lvl1pPr>
          </a:lstStyle>
          <a:p>
            <a:r>
              <a:rPr lang="en-US" dirty="0"/>
              <a:t>District #: Location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01478" y="4282632"/>
            <a:ext cx="8966522" cy="9751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0" i="1" cap="all" baseline="0">
                <a:solidFill>
                  <a:srgbClr val="192A5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517105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01478" y="3044143"/>
            <a:ext cx="8966522" cy="960699"/>
          </a:xfrm>
          <a:prstGeom prst="rect">
            <a:avLst/>
          </a:prstGeom>
        </p:spPr>
        <p:txBody>
          <a:bodyPr anchor="b"/>
          <a:lstStyle>
            <a:lvl1pPr algn="ctr">
              <a:defRPr sz="6000" b="1" i="0" baseline="0">
                <a:solidFill>
                  <a:srgbClr val="EEB020"/>
                </a:solidFill>
              </a:defRPr>
            </a:lvl1pPr>
          </a:lstStyle>
          <a:p>
            <a:r>
              <a:rPr lang="en-US" dirty="0"/>
              <a:t>District #: Location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01478" y="4282632"/>
            <a:ext cx="8966522" cy="9751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0" i="1" cap="all" baseline="0">
                <a:solidFill>
                  <a:srgbClr val="192A5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267155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0926" y="1825625"/>
            <a:ext cx="9582873" cy="6282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192A58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0926" y="2639028"/>
            <a:ext cx="9582874" cy="33450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6612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70927" y="2650604"/>
            <a:ext cx="4606725" cy="33180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70926" y="1825625"/>
            <a:ext cx="9582873" cy="6282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192A58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0"/>
          </p:nvPr>
        </p:nvSpPr>
        <p:spPr>
          <a:xfrm>
            <a:off x="6747074" y="2650604"/>
            <a:ext cx="4606725" cy="33180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7974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9352" y="2650606"/>
            <a:ext cx="4676172" cy="71762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59352" y="3553428"/>
            <a:ext cx="4676172" cy="24422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6677628" y="2650606"/>
            <a:ext cx="4676172" cy="71762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677628" y="3553428"/>
            <a:ext cx="4676172" cy="24422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70926" y="1825625"/>
            <a:ext cx="9582873" cy="6282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192A58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802378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770926" y="1825625"/>
            <a:ext cx="9582873" cy="6282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192A58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35016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5423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825625"/>
            <a:ext cx="6172200" cy="40354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770926" y="2546430"/>
            <a:ext cx="3001099" cy="33225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1770926" y="1825625"/>
            <a:ext cx="3001099" cy="62820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192A58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949573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825625"/>
            <a:ext cx="6172200" cy="403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70926" y="2546430"/>
            <a:ext cx="3001099" cy="33225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1770926" y="1825625"/>
            <a:ext cx="3001099" cy="62820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192A58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815842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0926" y="1825625"/>
            <a:ext cx="9582873" cy="6282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192A58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 err="1"/>
              <a:t>Titlewwwwww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0926" y="2639028"/>
            <a:ext cx="9582874" cy="33450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95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725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70927" y="2650604"/>
            <a:ext cx="4606725" cy="33180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70926" y="1825625"/>
            <a:ext cx="9582873" cy="6282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192A58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0"/>
          </p:nvPr>
        </p:nvSpPr>
        <p:spPr>
          <a:xfrm>
            <a:off x="6747074" y="2650604"/>
            <a:ext cx="4606725" cy="33180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2064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9352" y="2650606"/>
            <a:ext cx="4676172" cy="71762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59352" y="3553428"/>
            <a:ext cx="4676172" cy="24422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6677628" y="2650606"/>
            <a:ext cx="4676172" cy="71762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677628" y="3553428"/>
            <a:ext cx="4676172" cy="24422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70926" y="1825625"/>
            <a:ext cx="9582873" cy="6282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192A58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478674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770926" y="1825625"/>
            <a:ext cx="9582873" cy="6282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192A58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68504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8913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825625"/>
            <a:ext cx="6172200" cy="40354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770926" y="2546430"/>
            <a:ext cx="3001099" cy="33225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1770926" y="1825625"/>
            <a:ext cx="3001099" cy="62820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192A58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877652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825625"/>
            <a:ext cx="6172200" cy="403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70926" y="2546430"/>
            <a:ext cx="3001099" cy="33225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1770926" y="1825625"/>
            <a:ext cx="3001099" cy="62820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192A58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074518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13" y="320675"/>
            <a:ext cx="11488212" cy="13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220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7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002060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13" y="320675"/>
            <a:ext cx="11488212" cy="13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977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002060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mailto:dave@aamdc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jpg"/><Relationship Id="rId4" Type="http://schemas.openxmlformats.org/officeDocument/2006/relationships/image" Target="../media/image8.pn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4599" y="4711804"/>
            <a:ext cx="8966522" cy="975167"/>
          </a:xfrm>
        </p:spPr>
        <p:txBody>
          <a:bodyPr/>
          <a:lstStyle/>
          <a:p>
            <a:r>
              <a:rPr lang="en-US" dirty="0"/>
              <a:t>MARCH 21, 2017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845" y="2494020"/>
            <a:ext cx="9400276" cy="146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4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58087" y="48767"/>
            <a:ext cx="5033913" cy="68092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34911" y="2031648"/>
            <a:ext cx="531671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00" b="1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Quality Product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Acquisition Cost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Product Availability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Warranty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Total Cost of Ownership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Distribution Location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Brand/Distributor Reputation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Payment Terms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33436" y="433633"/>
            <a:ext cx="37036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192A58"/>
                </a:solidFill>
              </a:rPr>
              <a:t>THE RESULTS</a:t>
            </a:r>
          </a:p>
        </p:txBody>
      </p:sp>
    </p:spTree>
    <p:extLst>
      <p:ext uri="{BB962C8B-B14F-4D97-AF65-F5344CB8AC3E}">
        <p14:creationId xmlns:p14="http://schemas.microsoft.com/office/powerpoint/2010/main" val="2843307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4938" y="1960299"/>
            <a:ext cx="9582874" cy="4421647"/>
          </a:xfrm>
        </p:spPr>
        <p:txBody>
          <a:bodyPr/>
          <a:lstStyle/>
          <a:p>
            <a:r>
              <a:rPr lang="en-US" sz="2400" b="1" dirty="0"/>
              <a:t>Quality</a:t>
            </a:r>
            <a:r>
              <a:rPr lang="en-US" sz="2400" dirty="0"/>
              <a:t> is most important because it affects every other item.</a:t>
            </a:r>
          </a:p>
          <a:p>
            <a:r>
              <a:rPr lang="en-US" sz="2400" b="1" dirty="0"/>
              <a:t>Availability</a:t>
            </a:r>
            <a:r>
              <a:rPr lang="en-US" sz="2400" dirty="0"/>
              <a:t> comes first when we need product. It usually is needed now. Cost is last. Downtime costs more in the long run.</a:t>
            </a:r>
          </a:p>
          <a:p>
            <a:r>
              <a:rPr lang="en-US" sz="2400" dirty="0"/>
              <a:t>With limited budgets and Risk adverse councils, </a:t>
            </a:r>
            <a:r>
              <a:rPr lang="en-US" sz="2400" b="1" dirty="0"/>
              <a:t>cost is key</a:t>
            </a:r>
            <a:r>
              <a:rPr lang="en-US" sz="2400" dirty="0"/>
              <a:t>.</a:t>
            </a:r>
          </a:p>
          <a:p>
            <a:r>
              <a:rPr lang="en-US" sz="2400" b="1" dirty="0"/>
              <a:t>Service</a:t>
            </a:r>
            <a:r>
              <a:rPr lang="en-US" sz="2400" dirty="0"/>
              <a:t> after the initial purchases.</a:t>
            </a:r>
          </a:p>
          <a:p>
            <a:r>
              <a:rPr lang="en-US" sz="2400" dirty="0"/>
              <a:t>If I buy tires and they are shot after 30 or 40 K I am not happy even if they are half the price.</a:t>
            </a:r>
          </a:p>
          <a:p>
            <a:r>
              <a:rPr lang="en-US" sz="2400" dirty="0"/>
              <a:t>The order very much depends on what the product is. </a:t>
            </a:r>
            <a:r>
              <a:rPr lang="en-US" sz="2400" b="1" dirty="0"/>
              <a:t>Distributor location</a:t>
            </a:r>
            <a:r>
              <a:rPr lang="en-US" sz="2400" dirty="0"/>
              <a:t> is extremely important for fuel for example, but not important for oil filters.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51420" y="612742"/>
            <a:ext cx="531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4000" b="1" dirty="0">
                <a:solidFill>
                  <a:srgbClr val="192A58"/>
                </a:solidFill>
              </a:rPr>
              <a:t>WHAT YOU TOLD US</a:t>
            </a:r>
          </a:p>
        </p:txBody>
      </p:sp>
    </p:spTree>
    <p:extLst>
      <p:ext uri="{BB962C8B-B14F-4D97-AF65-F5344CB8AC3E}">
        <p14:creationId xmlns:p14="http://schemas.microsoft.com/office/powerpoint/2010/main" val="2427942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7487" y="2035714"/>
            <a:ext cx="9371556" cy="4468782"/>
          </a:xfrm>
        </p:spPr>
        <p:txBody>
          <a:bodyPr/>
          <a:lstStyle/>
          <a:p>
            <a:r>
              <a:rPr lang="en-US" sz="2400" b="1" dirty="0"/>
              <a:t>Warranty</a:t>
            </a:r>
            <a:r>
              <a:rPr lang="en-US" sz="2400" dirty="0"/>
              <a:t>, keep costs down. Quality, reliable products. Brand Reputation, well known for products.</a:t>
            </a:r>
          </a:p>
          <a:p>
            <a:r>
              <a:rPr lang="en-US" sz="2400" b="1" dirty="0"/>
              <a:t>Fuel</a:t>
            </a:r>
            <a:r>
              <a:rPr lang="en-US" sz="2400" dirty="0"/>
              <a:t> side of things are great. Lubricants - have issues with availability of product. Turn around time with delivery and invoicing. </a:t>
            </a:r>
          </a:p>
          <a:p>
            <a:r>
              <a:rPr lang="en-US" sz="2400" dirty="0"/>
              <a:t>Using </a:t>
            </a:r>
            <a:r>
              <a:rPr lang="en-US" sz="2400" b="1" dirty="0"/>
              <a:t>local vendors </a:t>
            </a:r>
            <a:r>
              <a:rPr lang="en-US" sz="2400" dirty="0"/>
              <a:t>with the trade division is important.</a:t>
            </a:r>
          </a:p>
          <a:p>
            <a:r>
              <a:rPr lang="en-US" sz="2400" dirty="0"/>
              <a:t>We are very </a:t>
            </a:r>
            <a:r>
              <a:rPr lang="en-US" sz="2400" b="1" dirty="0"/>
              <a:t>value driven </a:t>
            </a:r>
            <a:r>
              <a:rPr lang="en-US" sz="2400" dirty="0"/>
              <a:t>with a strong emphasis on </a:t>
            </a:r>
            <a:r>
              <a:rPr lang="en-US" sz="2400" b="1" dirty="0"/>
              <a:t>local supplier support. </a:t>
            </a:r>
          </a:p>
          <a:p>
            <a:r>
              <a:rPr lang="en-US" sz="2400" b="1" dirty="0"/>
              <a:t>Availability</a:t>
            </a:r>
            <a:r>
              <a:rPr lang="en-US" sz="2400" dirty="0"/>
              <a:t> is very high because we are so far north. Would like to see more brand to choose for light truck and SUVs.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51420" y="612742"/>
            <a:ext cx="531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4000" b="1" dirty="0">
                <a:solidFill>
                  <a:srgbClr val="192A58"/>
                </a:solidFill>
              </a:rPr>
              <a:t>WHAT YOU TOLD US</a:t>
            </a:r>
          </a:p>
        </p:txBody>
      </p:sp>
    </p:spTree>
    <p:extLst>
      <p:ext uri="{BB962C8B-B14F-4D97-AF65-F5344CB8AC3E}">
        <p14:creationId xmlns:p14="http://schemas.microsoft.com/office/powerpoint/2010/main" val="1166429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048" y="515299"/>
            <a:ext cx="9582873" cy="628208"/>
          </a:xfrm>
        </p:spPr>
        <p:txBody>
          <a:bodyPr/>
          <a:lstStyle/>
          <a:p>
            <a:pPr algn="ctr"/>
            <a:r>
              <a:rPr lang="en-US" b="1" dirty="0"/>
              <a:t>WHAT ARE WE DOING ABOUT 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048" y="2341155"/>
            <a:ext cx="9582874" cy="3345083"/>
          </a:xfrm>
        </p:spPr>
        <p:txBody>
          <a:bodyPr/>
          <a:lstStyle/>
          <a:p>
            <a:r>
              <a:rPr lang="en-US" dirty="0"/>
              <a:t>More in-depth Membership Survey</a:t>
            </a:r>
          </a:p>
          <a:p>
            <a:r>
              <a:rPr lang="en-US" dirty="0"/>
              <a:t>Trade Advisory Committee</a:t>
            </a:r>
          </a:p>
          <a:p>
            <a:r>
              <a:rPr lang="en-US" dirty="0"/>
              <a:t>Creating New Openly Tendered Programs</a:t>
            </a:r>
          </a:p>
          <a:p>
            <a:r>
              <a:rPr lang="en-US" dirty="0"/>
              <a:t>Increased to 3 Managers of Client Relations from 2</a:t>
            </a:r>
          </a:p>
          <a:p>
            <a:r>
              <a:rPr lang="en-US" dirty="0"/>
              <a:t>Increasing Associate Members to Bolster Buying Power</a:t>
            </a:r>
          </a:p>
          <a:p>
            <a:r>
              <a:rPr lang="en-US" dirty="0"/>
              <a:t>Website Update- Digital Access to Pricing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558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8376" y="2195409"/>
            <a:ext cx="9582874" cy="3345083"/>
          </a:xfrm>
        </p:spPr>
        <p:txBody>
          <a:bodyPr/>
          <a:lstStyle/>
          <a:p>
            <a:r>
              <a:rPr lang="en-CA" dirty="0"/>
              <a:t>Tire Training / Plant Tours</a:t>
            </a:r>
          </a:p>
          <a:p>
            <a:endParaRPr lang="en-CA" dirty="0"/>
          </a:p>
          <a:p>
            <a:r>
              <a:rPr lang="en-CA" dirty="0"/>
              <a:t>NJPA Presentations</a:t>
            </a:r>
          </a:p>
          <a:p>
            <a:endParaRPr lang="en-CA" dirty="0"/>
          </a:p>
          <a:p>
            <a:r>
              <a:rPr lang="en-CA" dirty="0"/>
              <a:t>Golf Tournament</a:t>
            </a:r>
          </a:p>
          <a:p>
            <a:endParaRPr lang="en-CA" dirty="0"/>
          </a:p>
          <a:p>
            <a:r>
              <a:rPr lang="en-CA" dirty="0"/>
              <a:t>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84048" y="515299"/>
            <a:ext cx="9582873" cy="62820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192A58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UPCOMMING EVENTS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0554" y="1616568"/>
            <a:ext cx="3609975" cy="4743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5985" y="2758173"/>
            <a:ext cx="2537488" cy="360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03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/>
          </p:cNvSpPr>
          <p:nvPr/>
        </p:nvSpPr>
        <p:spPr>
          <a:xfrm>
            <a:off x="3787609" y="283019"/>
            <a:ext cx="4589069" cy="9862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>
                <a:solidFill>
                  <a:srgbClr val="192A58"/>
                </a:solidFill>
                <a:latin typeface="Century Gothic" panose="020B0502020202020204" pitchFamily="34" charset="0"/>
              </a:rPr>
              <a:t>Questions</a:t>
            </a:r>
          </a:p>
        </p:txBody>
      </p:sp>
      <p:sp>
        <p:nvSpPr>
          <p:cNvPr id="7" name="Subtitle 6"/>
          <p:cNvSpPr txBox="1">
            <a:spLocks/>
          </p:cNvSpPr>
          <p:nvPr/>
        </p:nvSpPr>
        <p:spPr>
          <a:xfrm>
            <a:off x="1510143" y="1928608"/>
            <a:ext cx="9144000" cy="467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more information, please contact: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5412" y="4759913"/>
            <a:ext cx="35462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en-US" dirty="0"/>
          </a:p>
          <a:p>
            <a:pPr algn="ctr"/>
            <a:r>
              <a:rPr lang="en-US" altLang="en-US" dirty="0"/>
              <a:t>Dave Dextraze C.E.T.</a:t>
            </a:r>
            <a:br>
              <a:rPr lang="en-US" altLang="en-US" dirty="0"/>
            </a:br>
            <a:r>
              <a:rPr lang="en-US" altLang="en-US" dirty="0"/>
              <a:t>Manager of Client Relations</a:t>
            </a:r>
            <a:br>
              <a:rPr lang="en-US" altLang="en-US" dirty="0"/>
            </a:br>
            <a:r>
              <a:rPr lang="en-US" altLang="en-US" dirty="0">
                <a:hlinkClick r:id="rId2"/>
              </a:rPr>
              <a:t>dave@aamdc.com</a:t>
            </a:r>
            <a:br>
              <a:rPr lang="en-US" altLang="en-US" dirty="0"/>
            </a:br>
            <a:r>
              <a:rPr lang="en-US" altLang="en-US" dirty="0"/>
              <a:t>587-986-4189</a:t>
            </a:r>
          </a:p>
          <a:p>
            <a:pPr algn="ctr"/>
            <a:endParaRPr lang="en-CA" dirty="0"/>
          </a:p>
        </p:txBody>
      </p:sp>
      <p:sp>
        <p:nvSpPr>
          <p:cNvPr id="9" name="TextBox 8"/>
          <p:cNvSpPr txBox="1"/>
          <p:nvPr/>
        </p:nvSpPr>
        <p:spPr>
          <a:xfrm>
            <a:off x="4525140" y="4759913"/>
            <a:ext cx="35462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en-US" dirty="0"/>
          </a:p>
          <a:p>
            <a:pPr algn="ctr"/>
            <a:r>
              <a:rPr lang="en-US" altLang="en-US" dirty="0"/>
              <a:t>Jerad Uytterhagen</a:t>
            </a:r>
            <a:br>
              <a:rPr lang="en-US" altLang="en-US" dirty="0"/>
            </a:br>
            <a:r>
              <a:rPr lang="en-US" altLang="en-US" dirty="0"/>
              <a:t>Manager of Client Relations</a:t>
            </a:r>
            <a:br>
              <a:rPr lang="en-US" altLang="en-US" dirty="0"/>
            </a:br>
            <a:r>
              <a:rPr lang="en-US" altLang="en-US" dirty="0">
                <a:solidFill>
                  <a:srgbClr val="0070C0"/>
                </a:solidFill>
              </a:rPr>
              <a:t>jerad</a:t>
            </a:r>
            <a:r>
              <a:rPr lang="en-US" altLang="en-US" dirty="0">
                <a:solidFill>
                  <a:srgbClr val="0070C0"/>
                </a:solidFill>
                <a:hlinkClick r:id="rId2"/>
              </a:rPr>
              <a:t>@aamdc.com</a:t>
            </a:r>
            <a:br>
              <a:rPr lang="en-US" altLang="en-US" dirty="0"/>
            </a:br>
            <a:r>
              <a:rPr lang="en-US" altLang="en-US" dirty="0"/>
              <a:t>587-747-0505</a:t>
            </a:r>
            <a:endParaRPr lang="en-CA" dirty="0"/>
          </a:p>
        </p:txBody>
      </p:sp>
      <p:sp>
        <p:nvSpPr>
          <p:cNvPr id="10" name="TextBox 9"/>
          <p:cNvSpPr txBox="1"/>
          <p:nvPr/>
        </p:nvSpPr>
        <p:spPr>
          <a:xfrm>
            <a:off x="8088443" y="4759913"/>
            <a:ext cx="35462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en-US" dirty="0"/>
          </a:p>
          <a:p>
            <a:pPr algn="ctr"/>
            <a:r>
              <a:rPr lang="en-US" altLang="en-US" dirty="0"/>
              <a:t>Ryan Yavis</a:t>
            </a:r>
          </a:p>
          <a:p>
            <a:pPr algn="ctr"/>
            <a:r>
              <a:rPr lang="en-US" altLang="en-US" dirty="0"/>
              <a:t>Manager of Client Relations</a:t>
            </a:r>
            <a:br>
              <a:rPr lang="en-US" altLang="en-US" dirty="0"/>
            </a:br>
            <a:r>
              <a:rPr lang="en-US" altLang="en-US" dirty="0">
                <a:solidFill>
                  <a:srgbClr val="0070C0"/>
                </a:solidFill>
              </a:rPr>
              <a:t>ryan</a:t>
            </a:r>
            <a:r>
              <a:rPr lang="en-US" altLang="en-US" dirty="0">
                <a:solidFill>
                  <a:srgbClr val="0070C0"/>
                </a:solidFill>
                <a:hlinkClick r:id="rId2"/>
              </a:rPr>
              <a:t>@aamdc.com</a:t>
            </a:r>
            <a:br>
              <a:rPr lang="en-US" altLang="en-US" dirty="0"/>
            </a:br>
            <a:r>
              <a:rPr lang="en-US" altLang="en-US" dirty="0"/>
              <a:t>780-720-5145</a:t>
            </a:r>
            <a:endParaRPr lang="en-CA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3295" y="2608154"/>
            <a:ext cx="1598003" cy="24009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9522" y="2608154"/>
            <a:ext cx="1598002" cy="24009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598" y="2608154"/>
            <a:ext cx="1601915" cy="240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81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4582" y="5372389"/>
            <a:ext cx="6791035" cy="93604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2000" dirty="0"/>
              <a:t>Carolyn Caldwell</a:t>
            </a:r>
            <a:br>
              <a:rPr lang="en-US" altLang="en-US" sz="2000" dirty="0"/>
            </a:br>
            <a:r>
              <a:rPr lang="en-US" altLang="en-US" sz="2000" dirty="0"/>
              <a:t>Manager of Client Relations &amp; Trade</a:t>
            </a:r>
            <a:br>
              <a:rPr lang="en-US" altLang="en-US" sz="2000" dirty="0"/>
            </a:br>
            <a:r>
              <a:rPr lang="en-US" altLang="en-US" sz="2000" dirty="0"/>
              <a:t>(On Leave)</a:t>
            </a:r>
            <a:br>
              <a:rPr lang="en-US" altLang="en-US" sz="2000" dirty="0"/>
            </a:br>
            <a:br>
              <a:rPr lang="en-US" altLang="en-US" dirty="0"/>
            </a:b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89646" y="2243932"/>
            <a:ext cx="3346450" cy="25098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55635" y="2243932"/>
            <a:ext cx="3346452" cy="250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45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927" y="289056"/>
            <a:ext cx="4735251" cy="628208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CLIENT RELATIONS MANAGERS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0927" y="2846895"/>
            <a:ext cx="2461709" cy="3090082"/>
          </a:xfrm>
        </p:spPr>
        <p:txBody>
          <a:bodyPr/>
          <a:lstStyle/>
          <a:p>
            <a:r>
              <a:rPr lang="en-US" dirty="0"/>
              <a:t>Map and pictures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6178" y="0"/>
            <a:ext cx="5685822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252" y="1524786"/>
            <a:ext cx="3645616" cy="26442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6933" y="4317023"/>
            <a:ext cx="3422087" cy="229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73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7249" y="1240582"/>
            <a:ext cx="10847812" cy="538658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686801" y="6396336"/>
            <a:ext cx="2470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AAMDC.COM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9462656" y="6287962"/>
            <a:ext cx="2622699" cy="537865"/>
            <a:chOff x="7010400" y="6396335"/>
            <a:chExt cx="2622699" cy="537865"/>
          </a:xfrm>
        </p:grpSpPr>
        <p:sp>
          <p:nvSpPr>
            <p:cNvPr id="22" name="Parallelogram 21"/>
            <p:cNvSpPr/>
            <p:nvPr/>
          </p:nvSpPr>
          <p:spPr>
            <a:xfrm>
              <a:off x="7010400" y="6400800"/>
              <a:ext cx="2438400" cy="533400"/>
            </a:xfrm>
            <a:prstGeom prst="parallelogram">
              <a:avLst>
                <a:gd name="adj" fmla="val 35235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162800" y="6396335"/>
              <a:ext cx="24702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pc="-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AAMDC.COM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29691" y="532696"/>
            <a:ext cx="92487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192A58"/>
                </a:solidFill>
              </a:rPr>
              <a:t>AGGREGATED BUSINESS SERVICES</a:t>
            </a:r>
          </a:p>
        </p:txBody>
      </p:sp>
    </p:spTree>
    <p:extLst>
      <p:ext uri="{BB962C8B-B14F-4D97-AF65-F5344CB8AC3E}">
        <p14:creationId xmlns:p14="http://schemas.microsoft.com/office/powerpoint/2010/main" val="1384194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5511" y="487019"/>
            <a:ext cx="9582873" cy="628208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WHO ARE WE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9021" y="2126673"/>
            <a:ext cx="8418306" cy="4266147"/>
          </a:xfrm>
        </p:spPr>
        <p:txBody>
          <a:bodyPr/>
          <a:lstStyle/>
          <a:p>
            <a:r>
              <a:rPr lang="en-US" b="1" dirty="0"/>
              <a:t>Jubilee Insurance Agencies</a:t>
            </a:r>
          </a:p>
          <a:p>
            <a:endParaRPr lang="en-US" sz="1400" b="1" dirty="0"/>
          </a:p>
          <a:p>
            <a:r>
              <a:rPr lang="en-US" b="1" dirty="0"/>
              <a:t>PFA Canada </a:t>
            </a:r>
            <a:r>
              <a:rPr lang="en-US" dirty="0"/>
              <a:t>– Over 60,000,000 </a:t>
            </a:r>
            <a:r>
              <a:rPr lang="en-US" dirty="0" err="1"/>
              <a:t>Litres</a:t>
            </a:r>
            <a:r>
              <a:rPr lang="en-US" dirty="0"/>
              <a:t> Annually</a:t>
            </a:r>
          </a:p>
          <a:p>
            <a:pPr lvl="1"/>
            <a:r>
              <a:rPr lang="en-US" dirty="0"/>
              <a:t>700,000 </a:t>
            </a:r>
            <a:r>
              <a:rPr lang="en-US" dirty="0" err="1"/>
              <a:t>Litres</a:t>
            </a:r>
            <a:r>
              <a:rPr lang="en-US" dirty="0"/>
              <a:t> Lubricants</a:t>
            </a:r>
          </a:p>
          <a:p>
            <a:pPr lvl="1"/>
            <a:r>
              <a:rPr lang="en-US" dirty="0"/>
              <a:t>Get your PFA analysis today</a:t>
            </a:r>
          </a:p>
          <a:p>
            <a:pPr lvl="1"/>
            <a:endParaRPr lang="en-US" sz="1400" dirty="0"/>
          </a:p>
          <a:p>
            <a:r>
              <a:rPr lang="en-US" b="1" dirty="0"/>
              <a:t>Trade Division</a:t>
            </a:r>
          </a:p>
          <a:p>
            <a:pPr lvl="1"/>
            <a:r>
              <a:rPr lang="en-US" dirty="0"/>
              <a:t>69 Members</a:t>
            </a:r>
          </a:p>
          <a:p>
            <a:pPr lvl="1"/>
            <a:r>
              <a:rPr lang="en-US" dirty="0"/>
              <a:t>Over 800 Associate Members</a:t>
            </a:r>
          </a:p>
          <a:p>
            <a:pPr lvl="1"/>
            <a:r>
              <a:rPr lang="en-US" dirty="0"/>
              <a:t>Over 120 Suppliers</a:t>
            </a:r>
          </a:p>
          <a:p>
            <a:pPr lvl="1"/>
            <a:r>
              <a:rPr lang="en-US" dirty="0"/>
              <a:t>$46,000,000.00 annually</a:t>
            </a:r>
          </a:p>
        </p:txBody>
      </p:sp>
    </p:spTree>
    <p:extLst>
      <p:ext uri="{BB962C8B-B14F-4D97-AF65-F5344CB8AC3E}">
        <p14:creationId xmlns:p14="http://schemas.microsoft.com/office/powerpoint/2010/main" val="4169901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251" y="5439282"/>
            <a:ext cx="2771503" cy="138575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686801" y="6396336"/>
            <a:ext cx="2470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AAMDC.COM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57" y="1492671"/>
            <a:ext cx="2797917" cy="6838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12" y="2619700"/>
            <a:ext cx="1819275" cy="762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12" y="5115730"/>
            <a:ext cx="2098414" cy="46236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089" y="3077816"/>
            <a:ext cx="2831592" cy="76504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590" y="1507460"/>
            <a:ext cx="3230251" cy="8155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349" y="1490503"/>
            <a:ext cx="3412503" cy="121875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58" b="27427"/>
          <a:stretch/>
        </p:blipFill>
        <p:spPr>
          <a:xfrm>
            <a:off x="8487457" y="4089434"/>
            <a:ext cx="2868982" cy="74471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054" y="3139683"/>
            <a:ext cx="1694468" cy="169446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086" y="4834151"/>
            <a:ext cx="2371725" cy="78105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9" b="16632"/>
          <a:stretch/>
        </p:blipFill>
        <p:spPr>
          <a:xfrm>
            <a:off x="4199090" y="2459115"/>
            <a:ext cx="2678144" cy="81070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045" y="4992063"/>
            <a:ext cx="2134725" cy="17738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8499" y="3611119"/>
            <a:ext cx="2552700" cy="11715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03" y="5911128"/>
            <a:ext cx="2895292" cy="716040"/>
          </a:xfrm>
          <a:prstGeom prst="rect">
            <a:avLst/>
          </a:prstGeom>
        </p:spPr>
      </p:pic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1307584" y="487671"/>
            <a:ext cx="9582873" cy="628208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SOME OF OUR SUPPLIERS</a:t>
            </a:r>
          </a:p>
        </p:txBody>
      </p:sp>
    </p:spTree>
    <p:extLst>
      <p:ext uri="{BB962C8B-B14F-4D97-AF65-F5344CB8AC3E}">
        <p14:creationId xmlns:p14="http://schemas.microsoft.com/office/powerpoint/2010/main" val="681656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5511" y="487019"/>
            <a:ext cx="9582873" cy="628208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Openly Tendered Programs (NWPTA)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5511" y="3262810"/>
            <a:ext cx="4408201" cy="2185727"/>
          </a:xfrm>
        </p:spPr>
        <p:txBody>
          <a:bodyPr/>
          <a:lstStyle/>
          <a:p>
            <a:pPr lvl="1"/>
            <a:r>
              <a:rPr lang="en-US" b="1" dirty="0"/>
              <a:t>AAMDC/NJPA</a:t>
            </a:r>
          </a:p>
          <a:p>
            <a:pPr lvl="2"/>
            <a:r>
              <a:rPr lang="en-US" dirty="0"/>
              <a:t>Caterpillar</a:t>
            </a:r>
          </a:p>
          <a:p>
            <a:pPr lvl="2"/>
            <a:r>
              <a:rPr lang="en-US" dirty="0"/>
              <a:t>Case New Holland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b="1" dirty="0"/>
              <a:t>Fabric Shelter Program</a:t>
            </a:r>
          </a:p>
          <a:p>
            <a:pPr lvl="2"/>
            <a:r>
              <a:rPr lang="en-US" dirty="0" err="1"/>
              <a:t>Coverco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13239" y="3262810"/>
            <a:ext cx="4221016" cy="258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</a:rPr>
              <a:t>Grader Blade Program</a:t>
            </a:r>
          </a:p>
          <a:p>
            <a:pPr marL="1143000" lvl="2" indent="-228600" fontAlgn="t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Valley Blades</a:t>
            </a:r>
            <a:endParaRPr lang="en-US" sz="1200" dirty="0">
              <a:solidFill>
                <a:prstClr val="black"/>
              </a:solidFill>
            </a:endParaRPr>
          </a:p>
          <a:p>
            <a:pPr marL="1143000" lvl="2" indent="-228600" fontAlgn="t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prstClr val="black"/>
                </a:solidFill>
              </a:rPr>
              <a:t>Wearpro</a:t>
            </a:r>
            <a:r>
              <a:rPr lang="en-US" sz="2000" dirty="0">
                <a:solidFill>
                  <a:prstClr val="black"/>
                </a:solidFill>
              </a:rPr>
              <a:t> Equipment</a:t>
            </a:r>
            <a:endParaRPr lang="en-US" sz="1200" dirty="0">
              <a:solidFill>
                <a:prstClr val="black"/>
              </a:solidFill>
            </a:endParaRPr>
          </a:p>
          <a:p>
            <a:pPr marL="1143000" lvl="2" indent="-228600" fontAlgn="t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Shaw Enterprises</a:t>
            </a:r>
            <a:endParaRPr lang="en-US" sz="1400" dirty="0">
              <a:solidFill>
                <a:prstClr val="black"/>
              </a:solidFill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</a:rPr>
              <a:t>Energy Program</a:t>
            </a:r>
          </a:p>
          <a:p>
            <a:pPr marL="1143000" lvl="2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8760 Energy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37937" y="2021322"/>
            <a:ext cx="30219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In Place Today</a:t>
            </a:r>
          </a:p>
        </p:txBody>
      </p:sp>
    </p:spTree>
    <p:extLst>
      <p:ext uri="{BB962C8B-B14F-4D97-AF65-F5344CB8AC3E}">
        <p14:creationId xmlns:p14="http://schemas.microsoft.com/office/powerpoint/2010/main" val="3980499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9580" y="263766"/>
            <a:ext cx="4830765" cy="1357215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Openly Tendered</a:t>
            </a:r>
            <a:br>
              <a:rPr lang="en-US" sz="4000" b="1" dirty="0"/>
            </a:br>
            <a:r>
              <a:rPr lang="en-US" sz="4000" b="1" dirty="0"/>
              <a:t>Programs (NWPTA)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54522" y="1620981"/>
            <a:ext cx="2440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In Progress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77051" y="2217146"/>
            <a:ext cx="464101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Culvert Supply Program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Divided into 3 Service Areas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Based on Unit Cost for CSP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Based on Unit Cost for Shipping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494" y="194494"/>
            <a:ext cx="4291956" cy="66635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77051" y="3783225"/>
            <a:ext cx="6462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Weed Control </a:t>
            </a:r>
            <a:r>
              <a:rPr lang="en-US" sz="2400" dirty="0"/>
              <a:t>– Herbicide Supply Program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7653" y="4508919"/>
            <a:ext cx="25138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What's Next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39428" y="5146964"/>
            <a:ext cx="44262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Dust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Salt for snow and Ice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????</a:t>
            </a:r>
          </a:p>
        </p:txBody>
      </p:sp>
    </p:spTree>
    <p:extLst>
      <p:ext uri="{BB962C8B-B14F-4D97-AF65-F5344CB8AC3E}">
        <p14:creationId xmlns:p14="http://schemas.microsoft.com/office/powerpoint/2010/main" val="2356679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927" y="449311"/>
            <a:ext cx="9582873" cy="628208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AAMDC/NJPA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0926" y="1904216"/>
            <a:ext cx="9582874" cy="4402316"/>
          </a:xfrm>
        </p:spPr>
        <p:txBody>
          <a:bodyPr/>
          <a:lstStyle/>
          <a:p>
            <a:r>
              <a:rPr lang="en-US" sz="2000" b="1" dirty="0"/>
              <a:t>Participation</a:t>
            </a:r>
          </a:p>
          <a:p>
            <a:pPr lvl="1"/>
            <a:r>
              <a:rPr lang="en-US" sz="2000" dirty="0"/>
              <a:t>4 Municipalities in 2015</a:t>
            </a:r>
          </a:p>
          <a:p>
            <a:pPr lvl="1"/>
            <a:r>
              <a:rPr lang="en-US" sz="2000" dirty="0"/>
              <a:t>16 Municipalities in 2016</a:t>
            </a:r>
          </a:p>
          <a:p>
            <a:pPr lvl="1"/>
            <a:r>
              <a:rPr lang="en-US" sz="2000" dirty="0"/>
              <a:t>Total sales of $11,541,613.17 to the end of 2016</a:t>
            </a:r>
          </a:p>
          <a:p>
            <a:pPr lvl="1"/>
            <a:endParaRPr lang="en-US" sz="2000" dirty="0"/>
          </a:p>
          <a:p>
            <a:r>
              <a:rPr lang="en-US" sz="2000" b="1" dirty="0"/>
              <a:t>Manufacturers Currently on the Program</a:t>
            </a:r>
          </a:p>
          <a:p>
            <a:pPr lvl="1"/>
            <a:r>
              <a:rPr lang="en-US" sz="2000" dirty="0"/>
              <a:t>Caterpillar</a:t>
            </a:r>
          </a:p>
          <a:p>
            <a:pPr lvl="1"/>
            <a:r>
              <a:rPr lang="en-US" sz="2000" dirty="0"/>
              <a:t>Case New Holland</a:t>
            </a:r>
          </a:p>
          <a:p>
            <a:pPr lvl="1"/>
            <a:endParaRPr lang="en-US" sz="2000" dirty="0"/>
          </a:p>
          <a:p>
            <a:r>
              <a:rPr lang="en-US" sz="2000" b="1" dirty="0"/>
              <a:t>What's Next</a:t>
            </a:r>
          </a:p>
          <a:p>
            <a:pPr lvl="1"/>
            <a:r>
              <a:rPr lang="en-US" sz="2000" dirty="0"/>
              <a:t>Meeting in May with Manufacturers – John Deere, Volvo, Firetrucks, Fleet</a:t>
            </a:r>
          </a:p>
          <a:p>
            <a:pPr lvl="1"/>
            <a:endParaRPr lang="en-US" dirty="0"/>
          </a:p>
        </p:txBody>
      </p:sp>
      <p:pic>
        <p:nvPicPr>
          <p:cNvPr id="1026" name="Picture 2" descr="cid:image001.jpg@01D1FA20.9E2B99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631" y="1637323"/>
            <a:ext cx="59436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6200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927" y="458739"/>
            <a:ext cx="9582873" cy="628208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TRADE ADVISORY COMMITTEE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0926" y="1786380"/>
            <a:ext cx="9582874" cy="1704166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The Trade Advisory Committee is structured as a way for individual Trade Division members to share their opinions and perspectives, issues, and develop recommendations in a focused, small group structure. The Advisory committee meets quarterly and consists of representatives of each of the following groups:</a:t>
            </a:r>
          </a:p>
          <a:p>
            <a:pPr marL="0" indent="0">
              <a:buNone/>
            </a:pPr>
            <a:endParaRPr lang="en-US" sz="1000" b="1" dirty="0"/>
          </a:p>
        </p:txBody>
      </p:sp>
      <p:graphicFrame>
        <p:nvGraphicFramePr>
          <p:cNvPr id="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3204876"/>
              </p:ext>
            </p:extLst>
          </p:nvPr>
        </p:nvGraphicFramePr>
        <p:xfrm>
          <a:off x="1770926" y="3214321"/>
          <a:ext cx="9582150" cy="30327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163882">
                  <a:extLst>
                    <a:ext uri="{9D8B030D-6E8A-4147-A177-3AD203B41FA5}">
                      <a16:colId xmlns:a16="http://schemas.microsoft.com/office/drawing/2014/main" val="2159596956"/>
                    </a:ext>
                  </a:extLst>
                </a:gridCol>
                <a:gridCol w="5418268">
                  <a:extLst>
                    <a:ext uri="{9D8B030D-6E8A-4147-A177-3AD203B41FA5}">
                      <a16:colId xmlns:a16="http://schemas.microsoft.com/office/drawing/2014/main" val="2184483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A" b="0" dirty="0"/>
                        <a:t>2</a:t>
                      </a:r>
                      <a:r>
                        <a:rPr lang="en-CA" b="0" baseline="0" dirty="0"/>
                        <a:t> AMSA Members</a:t>
                      </a:r>
                      <a:endParaRPr lang="en-CA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sz="1800" b="0" dirty="0"/>
                        <a:t>Bill Cade – Lacombe County (Chair) &amp; </a:t>
                      </a:r>
                    </a:p>
                    <a:p>
                      <a:pPr marL="457200" lvl="1" indent="0">
                        <a:buNone/>
                      </a:pPr>
                      <a:r>
                        <a:rPr lang="en-US" sz="1800" b="0" dirty="0"/>
                        <a:t>Joe Duplessie – Lac Ste. Anne County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1283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2 Urban Associate Members</a:t>
                      </a:r>
                      <a:endParaRPr lang="en-C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sz="1800" dirty="0"/>
                        <a:t>Bob MacNeil – City of Grande Prairie &amp; </a:t>
                      </a:r>
                    </a:p>
                    <a:p>
                      <a:pPr marL="457200" lvl="1" indent="0">
                        <a:buNone/>
                      </a:pPr>
                      <a:r>
                        <a:rPr lang="en-US" sz="1800" dirty="0"/>
                        <a:t>Kurtis Pratt – Town of Raymond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74081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1 ARMAA Member</a:t>
                      </a:r>
                      <a:endParaRPr lang="en-C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       Sheila Kitz – County of Saint Paul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0992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1 Non-Urban Associate</a:t>
                      </a:r>
                      <a:r>
                        <a:rPr lang="en-CA" baseline="0" dirty="0"/>
                        <a:t> Member</a:t>
                      </a:r>
                      <a:endParaRPr lang="en-C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        Vacant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4624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2 Approved</a:t>
                      </a:r>
                      <a:r>
                        <a:rPr lang="en-CA" baseline="0" dirty="0"/>
                        <a:t> Supplier Members</a:t>
                      </a:r>
                      <a:endParaRPr lang="en-C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sz="1800" dirty="0"/>
                        <a:t>Jeff Nichol – Lane Quinn Benefit Consultants &amp; </a:t>
                      </a:r>
                    </a:p>
                    <a:p>
                      <a:pPr marL="457200" lvl="1" indent="0">
                        <a:buNone/>
                      </a:pPr>
                      <a:r>
                        <a:rPr lang="en-US" sz="1800" dirty="0"/>
                        <a:t>Theresa Koetsier – </a:t>
                      </a:r>
                      <a:r>
                        <a:rPr lang="en-US" sz="1800" dirty="0" err="1"/>
                        <a:t>Corix</a:t>
                      </a:r>
                      <a:r>
                        <a:rPr lang="en-US" sz="1800" dirty="0"/>
                        <a:t> Water Products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866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AAMDC</a:t>
                      </a:r>
                      <a:r>
                        <a:rPr lang="en-CA" baseline="0" dirty="0"/>
                        <a:t> Staff Members</a:t>
                      </a:r>
                      <a:endParaRPr lang="en-C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677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04879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SA March 21, 2017" id="{3D72C447-4B75-4D62-ABA0-773CB63684D4}" vid="{31D55DA6-58B7-4DDB-9050-B9C84DC15CC0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SA March 21, 2017" id="{3D72C447-4B75-4D62-ABA0-773CB63684D4}" vid="{C1B297F6-C44C-416D-8729-C1E2A42293A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AMSA March 21, 2017</Template>
  <TotalTime>852</TotalTime>
  <Words>605</Words>
  <Application>Microsoft Office PowerPoint</Application>
  <PresentationFormat>Widescreen</PresentationFormat>
  <Paragraphs>125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Century Gothic</vt:lpstr>
      <vt:lpstr>Office Theme</vt:lpstr>
      <vt:lpstr>1_Office Theme</vt:lpstr>
      <vt:lpstr>PowerPoint Presentation</vt:lpstr>
      <vt:lpstr>CLIENT RELATIONS MANAGERS</vt:lpstr>
      <vt:lpstr>PowerPoint Presentation</vt:lpstr>
      <vt:lpstr>WHO ARE WE TODAY</vt:lpstr>
      <vt:lpstr>SOME OF OUR SUPPLIERS</vt:lpstr>
      <vt:lpstr>Openly Tendered Programs (NWPTA)</vt:lpstr>
      <vt:lpstr>Openly Tendered Programs (NWPTA)</vt:lpstr>
      <vt:lpstr>AAMDC/NJPA</vt:lpstr>
      <vt:lpstr>TRADE ADVISORY COMMITTEE</vt:lpstr>
      <vt:lpstr>PowerPoint Presentation</vt:lpstr>
      <vt:lpstr>PowerPoint Presentation</vt:lpstr>
      <vt:lpstr>PowerPoint Presentation</vt:lpstr>
      <vt:lpstr>WHAT ARE WE DOING ABOUT IT</vt:lpstr>
      <vt:lpstr>PowerPoint Presentation</vt:lpstr>
      <vt:lpstr>PowerPoint Presentation</vt:lpstr>
      <vt:lpstr>Carolyn Caldwell Manager of Client Relations &amp; Trade (On Leave)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Dave Dextraze</dc:creator>
  <cp:lastModifiedBy>AMSA</cp:lastModifiedBy>
  <cp:revision>43</cp:revision>
  <dcterms:created xsi:type="dcterms:W3CDTF">2017-03-15T17:30:49Z</dcterms:created>
  <dcterms:modified xsi:type="dcterms:W3CDTF">2017-03-21T18:25:43Z</dcterms:modified>
</cp:coreProperties>
</file>