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17"/>
  </p:notesMasterIdLst>
  <p:sldIdLst>
    <p:sldId id="279" r:id="rId2"/>
    <p:sldId id="487" r:id="rId3"/>
    <p:sldId id="300" r:id="rId4"/>
    <p:sldId id="488" r:id="rId5"/>
    <p:sldId id="521" r:id="rId6"/>
    <p:sldId id="539" r:id="rId7"/>
    <p:sldId id="537" r:id="rId8"/>
    <p:sldId id="482" r:id="rId9"/>
    <p:sldId id="509" r:id="rId10"/>
    <p:sldId id="519" r:id="rId11"/>
    <p:sldId id="506" r:id="rId12"/>
    <p:sldId id="536" r:id="rId13"/>
    <p:sldId id="535" r:id="rId14"/>
    <p:sldId id="479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g Wang" initials="JW" lastIdx="1" clrIdx="0">
    <p:extLst>
      <p:ext uri="{19B8F6BF-5375-455C-9EA6-DF929625EA0E}">
        <p15:presenceInfo xmlns:p15="http://schemas.microsoft.com/office/powerpoint/2012/main" userId="aa287dae89b530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9F9"/>
    <a:srgbClr val="EDEDED"/>
    <a:srgbClr val="E1E8F0"/>
    <a:srgbClr val="C3C7CC"/>
    <a:srgbClr val="E7EBEE"/>
    <a:srgbClr val="DFE7EF"/>
    <a:srgbClr val="E4EAF0"/>
    <a:srgbClr val="ECEDEE"/>
    <a:srgbClr val="E9E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876F6-B164-2159-0040-B5949BDE118A}" v="21" dt="2021-11-19T20:33:40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ng" userId="S::jing@mrf.com::b140f75a-1cc4-4f28-8c0c-0e5cf712449b" providerId="AD" clId="Web-{2C8876F6-B164-2159-0040-B5949BDE118A}"/>
    <pc:docChg chg="modSld">
      <pc:chgData name="Jing" userId="S::jing@mrf.com::b140f75a-1cc4-4f28-8c0c-0e5cf712449b" providerId="AD" clId="Web-{2C8876F6-B164-2159-0040-B5949BDE118A}" dt="2021-11-19T20:33:40.706" v="13" actId="1076"/>
      <pc:docMkLst>
        <pc:docMk/>
      </pc:docMkLst>
      <pc:sldChg chg="addSp modSp">
        <pc:chgData name="Jing" userId="S::jing@mrf.com::b140f75a-1cc4-4f28-8c0c-0e5cf712449b" providerId="AD" clId="Web-{2C8876F6-B164-2159-0040-B5949BDE118A}" dt="2021-11-19T20:33:40.706" v="13" actId="1076"/>
        <pc:sldMkLst>
          <pc:docMk/>
          <pc:sldMk cId="3636178535" sldId="509"/>
        </pc:sldMkLst>
        <pc:spChg chg="add mod">
          <ac:chgData name="Jing" userId="S::jing@mrf.com::b140f75a-1cc4-4f28-8c0c-0e5cf712449b" providerId="AD" clId="Web-{2C8876F6-B164-2159-0040-B5949BDE118A}" dt="2021-11-19T20:33:40.706" v="13" actId="1076"/>
          <ac:spMkLst>
            <pc:docMk/>
            <pc:sldMk cId="3636178535" sldId="509"/>
            <ac:spMk id="2" creationId="{75E8C3EA-B245-4A30-B65E-66214E3C3AC8}"/>
          </ac:spMkLst>
        </pc:spChg>
      </pc:sldChg>
      <pc:sldChg chg="addSp modSp">
        <pc:chgData name="Jing" userId="S::jing@mrf.com::b140f75a-1cc4-4f28-8c0c-0e5cf712449b" providerId="AD" clId="Web-{2C8876F6-B164-2159-0040-B5949BDE118A}" dt="2021-11-19T20:31:06.220" v="7" actId="20577"/>
        <pc:sldMkLst>
          <pc:docMk/>
          <pc:sldMk cId="283025368" sldId="539"/>
        </pc:sldMkLst>
        <pc:spChg chg="add mod">
          <ac:chgData name="Jing" userId="S::jing@mrf.com::b140f75a-1cc4-4f28-8c0c-0e5cf712449b" providerId="AD" clId="Web-{2C8876F6-B164-2159-0040-B5949BDE118A}" dt="2021-11-19T20:31:06.220" v="7" actId="20577"/>
          <ac:spMkLst>
            <pc:docMk/>
            <pc:sldMk cId="283025368" sldId="539"/>
            <ac:spMk id="2" creationId="{DD65ADC9-E7B2-4780-8C29-A610F9A34E62}"/>
          </ac:spMkLst>
        </pc:spChg>
        <pc:picChg chg="mod">
          <ac:chgData name="Jing" userId="S::jing@mrf.com::b140f75a-1cc4-4f28-8c0c-0e5cf712449b" providerId="AD" clId="Web-{2C8876F6-B164-2159-0040-B5949BDE118A}" dt="2021-11-19T20:30:45.158" v="4" actId="1076"/>
          <ac:picMkLst>
            <pc:docMk/>
            <pc:sldMk cId="283025368" sldId="539"/>
            <ac:picMk id="7" creationId="{6D7312E3-1218-4ED1-9767-9FE40657129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F4F88-03BC-4509-9D94-50F29B2DDA65}" type="doc">
      <dgm:prSet loTypeId="urn:microsoft.com/office/officeart/2005/8/layout/chevronAccent+Icon" loCatId="process" qsTypeId="urn:microsoft.com/office/officeart/2005/8/quickstyle/simple1#1" qsCatId="simple" csTypeId="urn:microsoft.com/office/officeart/2005/8/colors/colorful2#1" csCatId="colorful" phldr="1"/>
      <dgm:spPr/>
    </dgm:pt>
    <dgm:pt modelId="{BC7BEA7F-70A6-4BC6-A3F0-FEAFADF1D535}">
      <dgm:prSet phldrT="[Text]" custT="1"/>
      <dgm:spPr/>
      <dgm:t>
        <a:bodyPr/>
        <a:lstStyle/>
        <a:p>
          <a:r>
            <a:rPr lang="en-US" sz="1600"/>
            <a:t>Submit Complaints/</a:t>
          </a:r>
          <a:br>
            <a:rPr lang="en-US" sz="1600"/>
          </a:br>
          <a:r>
            <a:rPr lang="en-US" sz="1600"/>
            <a:t>Work Orders</a:t>
          </a:r>
          <a:endParaRPr lang="en-CA" sz="1600"/>
        </a:p>
      </dgm:t>
    </dgm:pt>
    <dgm:pt modelId="{61B28B77-AD8A-4D33-8883-E08D5725E2D6}" type="parTrans" cxnId="{FC0B3FC0-5826-487E-93C3-6498C2F25207}">
      <dgm:prSet/>
      <dgm:spPr/>
      <dgm:t>
        <a:bodyPr/>
        <a:lstStyle/>
        <a:p>
          <a:endParaRPr lang="en-CA" sz="3200"/>
        </a:p>
      </dgm:t>
    </dgm:pt>
    <dgm:pt modelId="{97E57A94-F308-4DA5-A662-F83D25827AE3}" type="sibTrans" cxnId="{FC0B3FC0-5826-487E-93C3-6498C2F25207}">
      <dgm:prSet/>
      <dgm:spPr/>
      <dgm:t>
        <a:bodyPr/>
        <a:lstStyle/>
        <a:p>
          <a:endParaRPr lang="en-CA" sz="3200"/>
        </a:p>
      </dgm:t>
    </dgm:pt>
    <dgm:pt modelId="{0BA56059-EC82-4B0D-885D-D8293423C9A6}">
      <dgm:prSet phldrT="[Text]" custT="1"/>
      <dgm:spPr/>
      <dgm:t>
        <a:bodyPr/>
        <a:lstStyle/>
        <a:p>
          <a:r>
            <a:rPr lang="en-US" sz="1600"/>
            <a:t>Staff Review &amp; Assign Complaints /Work Orders</a:t>
          </a:r>
          <a:endParaRPr lang="en-CA" sz="1600"/>
        </a:p>
      </dgm:t>
    </dgm:pt>
    <dgm:pt modelId="{DDA2D32E-680F-49B6-AE17-F4871B9991A5}" type="parTrans" cxnId="{7695AD5F-3FA2-4D18-B464-A2C4777AB8C3}">
      <dgm:prSet/>
      <dgm:spPr/>
      <dgm:t>
        <a:bodyPr/>
        <a:lstStyle/>
        <a:p>
          <a:endParaRPr lang="en-CA" sz="3200"/>
        </a:p>
      </dgm:t>
    </dgm:pt>
    <dgm:pt modelId="{BFB41A18-73C5-459A-AA3C-DC69077CA59E}" type="sibTrans" cxnId="{7695AD5F-3FA2-4D18-B464-A2C4777AB8C3}">
      <dgm:prSet/>
      <dgm:spPr/>
      <dgm:t>
        <a:bodyPr/>
        <a:lstStyle/>
        <a:p>
          <a:endParaRPr lang="en-CA" sz="3200"/>
        </a:p>
      </dgm:t>
    </dgm:pt>
    <dgm:pt modelId="{E6CA7F2E-FA55-47E7-AEE9-C4A989E7F61A}">
      <dgm:prSet phldrT="[Text]" custT="1"/>
      <dgm:spPr/>
      <dgm:t>
        <a:bodyPr/>
        <a:lstStyle/>
        <a:p>
          <a:r>
            <a:rPr lang="en-US" sz="1600"/>
            <a:t>Field Worker Process Task List </a:t>
          </a:r>
          <a:endParaRPr lang="en-CA" sz="1600"/>
        </a:p>
      </dgm:t>
    </dgm:pt>
    <dgm:pt modelId="{26C31860-0505-4CFA-B93B-AC8C2D988C15}" type="parTrans" cxnId="{E56A0FD4-53EF-42EF-A439-A052D794314F}">
      <dgm:prSet/>
      <dgm:spPr/>
      <dgm:t>
        <a:bodyPr/>
        <a:lstStyle/>
        <a:p>
          <a:endParaRPr lang="en-CA" sz="3200"/>
        </a:p>
      </dgm:t>
    </dgm:pt>
    <dgm:pt modelId="{0C1ECFA3-3807-4984-971C-B4415B88ADDC}" type="sibTrans" cxnId="{E56A0FD4-53EF-42EF-A439-A052D794314F}">
      <dgm:prSet/>
      <dgm:spPr/>
      <dgm:t>
        <a:bodyPr/>
        <a:lstStyle/>
        <a:p>
          <a:endParaRPr lang="en-CA" sz="3200"/>
        </a:p>
      </dgm:t>
    </dgm:pt>
    <dgm:pt modelId="{07976702-E612-41CB-BDB1-A1D520B02EB3}">
      <dgm:prSet phldrT="[Text]" custT="1"/>
      <dgm:spPr/>
      <dgm:t>
        <a:bodyPr/>
        <a:lstStyle/>
        <a:p>
          <a:r>
            <a:rPr lang="en-US" sz="1600"/>
            <a:t>Supervisor Review and Close Tasks</a:t>
          </a:r>
          <a:endParaRPr lang="en-CA" sz="1600"/>
        </a:p>
      </dgm:t>
    </dgm:pt>
    <dgm:pt modelId="{68147861-1AED-46CD-8BE1-1DEB7F23AA18}" type="parTrans" cxnId="{DE74CDAA-790C-4D59-B75E-0E9D0F47DF45}">
      <dgm:prSet/>
      <dgm:spPr/>
      <dgm:t>
        <a:bodyPr/>
        <a:lstStyle/>
        <a:p>
          <a:endParaRPr lang="en-CA" sz="3200"/>
        </a:p>
      </dgm:t>
    </dgm:pt>
    <dgm:pt modelId="{5CA5C505-5646-4D81-8577-72E8DF494724}" type="sibTrans" cxnId="{DE74CDAA-790C-4D59-B75E-0E9D0F47DF45}">
      <dgm:prSet/>
      <dgm:spPr/>
      <dgm:t>
        <a:bodyPr/>
        <a:lstStyle/>
        <a:p>
          <a:endParaRPr lang="en-CA" sz="3200"/>
        </a:p>
      </dgm:t>
    </dgm:pt>
    <dgm:pt modelId="{859668DE-C423-4970-BEFE-623A354861B9}" type="pres">
      <dgm:prSet presAssocID="{D4FF4F88-03BC-4509-9D94-50F29B2DDA65}" presName="Name0" presStyleCnt="0">
        <dgm:presLayoutVars>
          <dgm:dir/>
          <dgm:resizeHandles val="exact"/>
        </dgm:presLayoutVars>
      </dgm:prSet>
      <dgm:spPr/>
    </dgm:pt>
    <dgm:pt modelId="{6CB7AA85-FCE6-436E-9359-9B6C920C259F}" type="pres">
      <dgm:prSet presAssocID="{BC7BEA7F-70A6-4BC6-A3F0-FEAFADF1D535}" presName="composite" presStyleCnt="0"/>
      <dgm:spPr/>
    </dgm:pt>
    <dgm:pt modelId="{D2FB4A98-D4B6-4B1A-A1ED-EE32AF68C10C}" type="pres">
      <dgm:prSet presAssocID="{BC7BEA7F-70A6-4BC6-A3F0-FEAFADF1D535}" presName="bgChev" presStyleLbl="node1" presStyleIdx="0" presStyleCnt="4"/>
      <dgm:spPr/>
    </dgm:pt>
    <dgm:pt modelId="{04F1F140-8216-4751-9FD7-C01A89CE1A13}" type="pres">
      <dgm:prSet presAssocID="{BC7BEA7F-70A6-4BC6-A3F0-FEAFADF1D535}" presName="txNode" presStyleLbl="fgAcc1" presStyleIdx="0" presStyleCnt="4">
        <dgm:presLayoutVars>
          <dgm:bulletEnabled val="1"/>
        </dgm:presLayoutVars>
      </dgm:prSet>
      <dgm:spPr/>
    </dgm:pt>
    <dgm:pt modelId="{A0DE8338-2885-4069-9C87-1727AA9298F3}" type="pres">
      <dgm:prSet presAssocID="{97E57A94-F308-4DA5-A662-F83D25827AE3}" presName="compositeSpace" presStyleCnt="0"/>
      <dgm:spPr/>
    </dgm:pt>
    <dgm:pt modelId="{1B07B2D9-7BCE-4C89-85A6-A0881056B4E7}" type="pres">
      <dgm:prSet presAssocID="{0BA56059-EC82-4B0D-885D-D8293423C9A6}" presName="composite" presStyleCnt="0"/>
      <dgm:spPr/>
    </dgm:pt>
    <dgm:pt modelId="{737C77BC-996D-4215-B9CD-37C1BDEA40AA}" type="pres">
      <dgm:prSet presAssocID="{0BA56059-EC82-4B0D-885D-D8293423C9A6}" presName="bgChev" presStyleLbl="node1" presStyleIdx="1" presStyleCnt="4"/>
      <dgm:spPr/>
    </dgm:pt>
    <dgm:pt modelId="{CA3CC0C5-3A03-41DB-9EEC-BD5F3E094174}" type="pres">
      <dgm:prSet presAssocID="{0BA56059-EC82-4B0D-885D-D8293423C9A6}" presName="txNode" presStyleLbl="fgAcc1" presStyleIdx="1" presStyleCnt="4" custScaleX="117843">
        <dgm:presLayoutVars>
          <dgm:bulletEnabled val="1"/>
        </dgm:presLayoutVars>
      </dgm:prSet>
      <dgm:spPr/>
    </dgm:pt>
    <dgm:pt modelId="{026B19F3-62E4-4E56-B172-60C644B14BC7}" type="pres">
      <dgm:prSet presAssocID="{BFB41A18-73C5-459A-AA3C-DC69077CA59E}" presName="compositeSpace" presStyleCnt="0"/>
      <dgm:spPr/>
    </dgm:pt>
    <dgm:pt modelId="{1987878E-FA00-4C79-A023-A742EFB821F4}" type="pres">
      <dgm:prSet presAssocID="{E6CA7F2E-FA55-47E7-AEE9-C4A989E7F61A}" presName="composite" presStyleCnt="0"/>
      <dgm:spPr/>
    </dgm:pt>
    <dgm:pt modelId="{0D357C9A-47D3-4884-BD26-01CE215B5A7D}" type="pres">
      <dgm:prSet presAssocID="{E6CA7F2E-FA55-47E7-AEE9-C4A989E7F61A}" presName="bgChev" presStyleLbl="node1" presStyleIdx="2" presStyleCnt="4"/>
      <dgm:spPr/>
    </dgm:pt>
    <dgm:pt modelId="{29C351F4-F146-468F-9CB0-C93C2E7A1A54}" type="pres">
      <dgm:prSet presAssocID="{E6CA7F2E-FA55-47E7-AEE9-C4A989E7F61A}" presName="txNode" presStyleLbl="fgAcc1" presStyleIdx="2" presStyleCnt="4" custScaleX="125479">
        <dgm:presLayoutVars>
          <dgm:bulletEnabled val="1"/>
        </dgm:presLayoutVars>
      </dgm:prSet>
      <dgm:spPr/>
    </dgm:pt>
    <dgm:pt modelId="{B552C57C-CB2C-4A4C-BF34-2791024BE86D}" type="pres">
      <dgm:prSet presAssocID="{0C1ECFA3-3807-4984-971C-B4415B88ADDC}" presName="compositeSpace" presStyleCnt="0"/>
      <dgm:spPr/>
    </dgm:pt>
    <dgm:pt modelId="{8C021C7B-AA27-45F8-A75A-C57C77643E01}" type="pres">
      <dgm:prSet presAssocID="{07976702-E612-41CB-BDB1-A1D520B02EB3}" presName="composite" presStyleCnt="0"/>
      <dgm:spPr/>
    </dgm:pt>
    <dgm:pt modelId="{9AE8E786-F5F7-40E4-8A75-11466B6E2BC8}" type="pres">
      <dgm:prSet presAssocID="{07976702-E612-41CB-BDB1-A1D520B02EB3}" presName="bgChev" presStyleLbl="node1" presStyleIdx="3" presStyleCnt="4"/>
      <dgm:spPr/>
    </dgm:pt>
    <dgm:pt modelId="{3487D02E-5BD3-4E31-B122-8BB0F7F6330C}" type="pres">
      <dgm:prSet presAssocID="{07976702-E612-41CB-BDB1-A1D520B02EB3}" presName="txNode" presStyleLbl="fgAcc1" presStyleIdx="3" presStyleCnt="4" custScaleX="120669">
        <dgm:presLayoutVars>
          <dgm:bulletEnabled val="1"/>
        </dgm:presLayoutVars>
      </dgm:prSet>
      <dgm:spPr/>
    </dgm:pt>
  </dgm:ptLst>
  <dgm:cxnLst>
    <dgm:cxn modelId="{972CAF03-27E8-43C4-A985-1CABBF5CD346}" type="presOf" srcId="{07976702-E612-41CB-BDB1-A1D520B02EB3}" destId="{3487D02E-5BD3-4E31-B122-8BB0F7F6330C}" srcOrd="0" destOrd="0" presId="urn:microsoft.com/office/officeart/2005/8/layout/chevronAccent+Icon"/>
    <dgm:cxn modelId="{07951230-C095-4CAD-8B13-7891D025C86A}" type="presOf" srcId="{BC7BEA7F-70A6-4BC6-A3F0-FEAFADF1D535}" destId="{04F1F140-8216-4751-9FD7-C01A89CE1A13}" srcOrd="0" destOrd="0" presId="urn:microsoft.com/office/officeart/2005/8/layout/chevronAccent+Icon"/>
    <dgm:cxn modelId="{6D3AF93D-85E4-499B-A0E6-4127600DEFB9}" type="presOf" srcId="{E6CA7F2E-FA55-47E7-AEE9-C4A989E7F61A}" destId="{29C351F4-F146-468F-9CB0-C93C2E7A1A54}" srcOrd="0" destOrd="0" presId="urn:microsoft.com/office/officeart/2005/8/layout/chevronAccent+Icon"/>
    <dgm:cxn modelId="{1298855E-2254-4622-8D80-0EB49E9D197E}" type="presOf" srcId="{D4FF4F88-03BC-4509-9D94-50F29B2DDA65}" destId="{859668DE-C423-4970-BEFE-623A354861B9}" srcOrd="0" destOrd="0" presId="urn:microsoft.com/office/officeart/2005/8/layout/chevronAccent+Icon"/>
    <dgm:cxn modelId="{7695AD5F-3FA2-4D18-B464-A2C4777AB8C3}" srcId="{D4FF4F88-03BC-4509-9D94-50F29B2DDA65}" destId="{0BA56059-EC82-4B0D-885D-D8293423C9A6}" srcOrd="1" destOrd="0" parTransId="{DDA2D32E-680F-49B6-AE17-F4871B9991A5}" sibTransId="{BFB41A18-73C5-459A-AA3C-DC69077CA59E}"/>
    <dgm:cxn modelId="{94AD8787-43FB-4C5C-B8BB-52FC163501DC}" type="presOf" srcId="{0BA56059-EC82-4B0D-885D-D8293423C9A6}" destId="{CA3CC0C5-3A03-41DB-9EEC-BD5F3E094174}" srcOrd="0" destOrd="0" presId="urn:microsoft.com/office/officeart/2005/8/layout/chevronAccent+Icon"/>
    <dgm:cxn modelId="{DE74CDAA-790C-4D59-B75E-0E9D0F47DF45}" srcId="{D4FF4F88-03BC-4509-9D94-50F29B2DDA65}" destId="{07976702-E612-41CB-BDB1-A1D520B02EB3}" srcOrd="3" destOrd="0" parTransId="{68147861-1AED-46CD-8BE1-1DEB7F23AA18}" sibTransId="{5CA5C505-5646-4D81-8577-72E8DF494724}"/>
    <dgm:cxn modelId="{FC0B3FC0-5826-487E-93C3-6498C2F25207}" srcId="{D4FF4F88-03BC-4509-9D94-50F29B2DDA65}" destId="{BC7BEA7F-70A6-4BC6-A3F0-FEAFADF1D535}" srcOrd="0" destOrd="0" parTransId="{61B28B77-AD8A-4D33-8883-E08D5725E2D6}" sibTransId="{97E57A94-F308-4DA5-A662-F83D25827AE3}"/>
    <dgm:cxn modelId="{E56A0FD4-53EF-42EF-A439-A052D794314F}" srcId="{D4FF4F88-03BC-4509-9D94-50F29B2DDA65}" destId="{E6CA7F2E-FA55-47E7-AEE9-C4A989E7F61A}" srcOrd="2" destOrd="0" parTransId="{26C31860-0505-4CFA-B93B-AC8C2D988C15}" sibTransId="{0C1ECFA3-3807-4984-971C-B4415B88ADDC}"/>
    <dgm:cxn modelId="{89820EDF-A9AF-43B3-90FF-2439D52FF5F4}" type="presParOf" srcId="{859668DE-C423-4970-BEFE-623A354861B9}" destId="{6CB7AA85-FCE6-436E-9359-9B6C920C259F}" srcOrd="0" destOrd="0" presId="urn:microsoft.com/office/officeart/2005/8/layout/chevronAccent+Icon"/>
    <dgm:cxn modelId="{B50C0A64-9252-44D3-A8EB-16774B9A7237}" type="presParOf" srcId="{6CB7AA85-FCE6-436E-9359-9B6C920C259F}" destId="{D2FB4A98-D4B6-4B1A-A1ED-EE32AF68C10C}" srcOrd="0" destOrd="0" presId="urn:microsoft.com/office/officeart/2005/8/layout/chevronAccent+Icon"/>
    <dgm:cxn modelId="{F6617A5A-9716-4CCE-9126-72DB7756D0A9}" type="presParOf" srcId="{6CB7AA85-FCE6-436E-9359-9B6C920C259F}" destId="{04F1F140-8216-4751-9FD7-C01A89CE1A13}" srcOrd="1" destOrd="0" presId="urn:microsoft.com/office/officeart/2005/8/layout/chevronAccent+Icon"/>
    <dgm:cxn modelId="{B0AECB2B-077D-46ED-8B85-85FEBDDA7724}" type="presParOf" srcId="{859668DE-C423-4970-BEFE-623A354861B9}" destId="{A0DE8338-2885-4069-9C87-1727AA9298F3}" srcOrd="1" destOrd="0" presId="urn:microsoft.com/office/officeart/2005/8/layout/chevronAccent+Icon"/>
    <dgm:cxn modelId="{DAB6B13C-938B-4A64-B63E-E67A9C0909B3}" type="presParOf" srcId="{859668DE-C423-4970-BEFE-623A354861B9}" destId="{1B07B2D9-7BCE-4C89-85A6-A0881056B4E7}" srcOrd="2" destOrd="0" presId="urn:microsoft.com/office/officeart/2005/8/layout/chevronAccent+Icon"/>
    <dgm:cxn modelId="{FB34D51E-FC5C-488F-A4E2-CCCA43024B99}" type="presParOf" srcId="{1B07B2D9-7BCE-4C89-85A6-A0881056B4E7}" destId="{737C77BC-996D-4215-B9CD-37C1BDEA40AA}" srcOrd="0" destOrd="0" presId="urn:microsoft.com/office/officeart/2005/8/layout/chevronAccent+Icon"/>
    <dgm:cxn modelId="{19143DC7-E61C-4B37-B859-BF2F48E3C8DE}" type="presParOf" srcId="{1B07B2D9-7BCE-4C89-85A6-A0881056B4E7}" destId="{CA3CC0C5-3A03-41DB-9EEC-BD5F3E094174}" srcOrd="1" destOrd="0" presId="urn:microsoft.com/office/officeart/2005/8/layout/chevronAccent+Icon"/>
    <dgm:cxn modelId="{36320222-F3FE-4A3F-ABCB-6F40C693BFD3}" type="presParOf" srcId="{859668DE-C423-4970-BEFE-623A354861B9}" destId="{026B19F3-62E4-4E56-B172-60C644B14BC7}" srcOrd="3" destOrd="0" presId="urn:microsoft.com/office/officeart/2005/8/layout/chevronAccent+Icon"/>
    <dgm:cxn modelId="{720273E4-1027-4FB3-A6A8-B191F07DA220}" type="presParOf" srcId="{859668DE-C423-4970-BEFE-623A354861B9}" destId="{1987878E-FA00-4C79-A023-A742EFB821F4}" srcOrd="4" destOrd="0" presId="urn:microsoft.com/office/officeart/2005/8/layout/chevronAccent+Icon"/>
    <dgm:cxn modelId="{76A0F926-1EAC-4207-A070-6C976B8FB986}" type="presParOf" srcId="{1987878E-FA00-4C79-A023-A742EFB821F4}" destId="{0D357C9A-47D3-4884-BD26-01CE215B5A7D}" srcOrd="0" destOrd="0" presId="urn:microsoft.com/office/officeart/2005/8/layout/chevronAccent+Icon"/>
    <dgm:cxn modelId="{FDDE7D08-DE53-4E2E-A433-2581BC1768E4}" type="presParOf" srcId="{1987878E-FA00-4C79-A023-A742EFB821F4}" destId="{29C351F4-F146-468F-9CB0-C93C2E7A1A54}" srcOrd="1" destOrd="0" presId="urn:microsoft.com/office/officeart/2005/8/layout/chevronAccent+Icon"/>
    <dgm:cxn modelId="{1A6297EE-8594-4D7A-B674-C375BE15EBE2}" type="presParOf" srcId="{859668DE-C423-4970-BEFE-623A354861B9}" destId="{B552C57C-CB2C-4A4C-BF34-2791024BE86D}" srcOrd="5" destOrd="0" presId="urn:microsoft.com/office/officeart/2005/8/layout/chevronAccent+Icon"/>
    <dgm:cxn modelId="{B8414DAC-B4AD-40F0-B7A2-9C8E2BA822F5}" type="presParOf" srcId="{859668DE-C423-4970-BEFE-623A354861B9}" destId="{8C021C7B-AA27-45F8-A75A-C57C77643E01}" srcOrd="6" destOrd="0" presId="urn:microsoft.com/office/officeart/2005/8/layout/chevronAccent+Icon"/>
    <dgm:cxn modelId="{DFB601A1-07F6-4AC6-A87F-61ED77D0F532}" type="presParOf" srcId="{8C021C7B-AA27-45F8-A75A-C57C77643E01}" destId="{9AE8E786-F5F7-40E4-8A75-11466B6E2BC8}" srcOrd="0" destOrd="0" presId="urn:microsoft.com/office/officeart/2005/8/layout/chevronAccent+Icon"/>
    <dgm:cxn modelId="{686D5F62-3ED0-44C4-B1F3-ADB2320F2B10}" type="presParOf" srcId="{8C021C7B-AA27-45F8-A75A-C57C77643E01}" destId="{3487D02E-5BD3-4E31-B122-8BB0F7F6330C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B4A98-D4B6-4B1A-A1ED-EE32AF68C10C}">
      <dsp:nvSpPr>
        <dsp:cNvPr id="0" name=""/>
        <dsp:cNvSpPr/>
      </dsp:nvSpPr>
      <dsp:spPr>
        <a:xfrm>
          <a:off x="2788" y="414522"/>
          <a:ext cx="1898472" cy="732810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1F140-8216-4751-9FD7-C01A89CE1A13}">
      <dsp:nvSpPr>
        <dsp:cNvPr id="0" name=""/>
        <dsp:cNvSpPr/>
      </dsp:nvSpPr>
      <dsp:spPr>
        <a:xfrm>
          <a:off x="509047" y="597725"/>
          <a:ext cx="1603154" cy="732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Submit Complaints/</a:t>
          </a:r>
          <a:br>
            <a:rPr lang="en-US" sz="1600" kern="1200"/>
          </a:br>
          <a:r>
            <a:rPr lang="en-US" sz="1600" kern="1200"/>
            <a:t>Work Orders</a:t>
          </a:r>
          <a:endParaRPr lang="en-CA" sz="1600" kern="1200"/>
        </a:p>
      </dsp:txBody>
      <dsp:txXfrm>
        <a:off x="530510" y="619188"/>
        <a:ext cx="1560228" cy="689884"/>
      </dsp:txXfrm>
    </dsp:sp>
    <dsp:sp modelId="{737C77BC-996D-4215-B9CD-37C1BDEA40AA}">
      <dsp:nvSpPr>
        <dsp:cNvPr id="0" name=""/>
        <dsp:cNvSpPr/>
      </dsp:nvSpPr>
      <dsp:spPr>
        <a:xfrm>
          <a:off x="2171266" y="414522"/>
          <a:ext cx="1898472" cy="732810"/>
        </a:xfrm>
        <a:prstGeom prst="chevron">
          <a:avLst>
            <a:gd name="adj" fmla="val 4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CC0C5-3A03-41DB-9EEC-BD5F3E094174}">
      <dsp:nvSpPr>
        <dsp:cNvPr id="0" name=""/>
        <dsp:cNvSpPr/>
      </dsp:nvSpPr>
      <dsp:spPr>
        <a:xfrm>
          <a:off x="2534500" y="597725"/>
          <a:ext cx="1889205" cy="732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Staff Review &amp; Assign Complaints /Work Orders</a:t>
          </a:r>
          <a:endParaRPr lang="en-CA" sz="1600" kern="1200"/>
        </a:p>
      </dsp:txBody>
      <dsp:txXfrm>
        <a:off x="2555963" y="619188"/>
        <a:ext cx="1846279" cy="689884"/>
      </dsp:txXfrm>
    </dsp:sp>
    <dsp:sp modelId="{0D357C9A-47D3-4884-BD26-01CE215B5A7D}">
      <dsp:nvSpPr>
        <dsp:cNvPr id="0" name=""/>
        <dsp:cNvSpPr/>
      </dsp:nvSpPr>
      <dsp:spPr>
        <a:xfrm>
          <a:off x="4482769" y="414522"/>
          <a:ext cx="1898472" cy="732810"/>
        </a:xfrm>
        <a:prstGeom prst="chevron">
          <a:avLst>
            <a:gd name="adj" fmla="val 4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351F4-F146-468F-9CB0-C93C2E7A1A54}">
      <dsp:nvSpPr>
        <dsp:cNvPr id="0" name=""/>
        <dsp:cNvSpPr/>
      </dsp:nvSpPr>
      <dsp:spPr>
        <a:xfrm>
          <a:off x="4784794" y="597725"/>
          <a:ext cx="2011622" cy="732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Field Worker Process Task List </a:t>
          </a:r>
          <a:endParaRPr lang="en-CA" sz="1600" kern="1200"/>
        </a:p>
      </dsp:txBody>
      <dsp:txXfrm>
        <a:off x="4806257" y="619188"/>
        <a:ext cx="1968696" cy="689884"/>
      </dsp:txXfrm>
    </dsp:sp>
    <dsp:sp modelId="{9AE8E786-F5F7-40E4-8A75-11466B6E2BC8}">
      <dsp:nvSpPr>
        <dsp:cNvPr id="0" name=""/>
        <dsp:cNvSpPr/>
      </dsp:nvSpPr>
      <dsp:spPr>
        <a:xfrm>
          <a:off x="6855480" y="414522"/>
          <a:ext cx="1898472" cy="732810"/>
        </a:xfrm>
        <a:prstGeom prst="chevron">
          <a:avLst>
            <a:gd name="adj" fmla="val 4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7D02E-5BD3-4E31-B122-8BB0F7F6330C}">
      <dsp:nvSpPr>
        <dsp:cNvPr id="0" name=""/>
        <dsp:cNvSpPr/>
      </dsp:nvSpPr>
      <dsp:spPr>
        <a:xfrm>
          <a:off x="7196061" y="597725"/>
          <a:ext cx="1934510" cy="732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Supervisor Review and Close Tasks</a:t>
          </a:r>
          <a:endParaRPr lang="en-CA" sz="1600" kern="1200"/>
        </a:p>
      </dsp:txBody>
      <dsp:txXfrm>
        <a:off x="7217524" y="619188"/>
        <a:ext cx="1891584" cy="689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72255-8E8B-4B7C-847D-F651BAD0B537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8E871-266F-461B-B0ED-52CD9385B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2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B7BE6-3395-4210-B316-D507AD9D117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57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_map.jpg">
            <a:extLst>
              <a:ext uri="{FF2B5EF4-FFF2-40B4-BE49-F238E27FC236}">
                <a16:creationId xmlns:a16="http://schemas.microsoft.com/office/drawing/2014/main" id="{7D28DEAF-4061-4D3D-BDA6-D4898C85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"/>
          <a:stretch/>
        </p:blipFill>
        <p:spPr bwMode="auto">
          <a:xfrm rot="20935759">
            <a:off x="-1805632" y="-703268"/>
            <a:ext cx="15487117" cy="8793368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C021F7-2D91-4D3F-8B59-B3F1679325FD}"/>
              </a:ext>
            </a:extLst>
          </p:cNvPr>
          <p:cNvSpPr/>
          <p:nvPr userDrawn="1"/>
        </p:nvSpPr>
        <p:spPr>
          <a:xfrm>
            <a:off x="0" y="0"/>
            <a:ext cx="131064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14000"/>
                </a:schemeClr>
              </a:gs>
              <a:gs pos="61000">
                <a:schemeClr val="tx2">
                  <a:lumMod val="20000"/>
                  <a:lumOff val="80000"/>
                </a:schemeClr>
              </a:gs>
              <a:gs pos="83000">
                <a:srgbClr val="D3DAE4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3AF56-D9A1-42C5-9F6C-03C9787F9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CEBFC-0DC5-4A36-8F84-6FA1690F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CC5B-D338-4656-B3A7-C50507772BB0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E7CAC-F4FC-42B6-9352-02846DA1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83D8-B283-44C0-98B1-3D2BA534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7FF9A3-8635-415E-82A5-5679970925F2}"/>
              </a:ext>
            </a:extLst>
          </p:cNvPr>
          <p:cNvSpPr txBox="1"/>
          <p:nvPr userDrawn="1"/>
        </p:nvSpPr>
        <p:spPr>
          <a:xfrm>
            <a:off x="0" y="3113843"/>
            <a:ext cx="13106400" cy="2259012"/>
          </a:xfrm>
          <a:prstGeom prst="rect">
            <a:avLst/>
          </a:prstGeom>
          <a:solidFill>
            <a:srgbClr val="304F6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CA" sz="4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mrflogo">
            <a:extLst>
              <a:ext uri="{FF2B5EF4-FFF2-40B4-BE49-F238E27FC236}">
                <a16:creationId xmlns:a16="http://schemas.microsoft.com/office/drawing/2014/main" id="{990995D4-D498-4248-9101-F5A5719619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3" y="378953"/>
            <a:ext cx="1633797" cy="9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EA5F47-91F1-49D8-8B2D-C182F0E28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42089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29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8B15-E7AF-4D85-81E3-B0FE89B0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3BF6-B12E-4EE8-B4CA-E5ADD914C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7D566-0588-4DF4-8909-51713C80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3E5B-4366-4CFC-9728-A90E7C21603A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0ED40-3987-4783-8730-B131F85A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FFB06-101C-47E1-BB8D-7C67EA2A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4" descr="mrflogo">
            <a:extLst>
              <a:ext uri="{FF2B5EF4-FFF2-40B4-BE49-F238E27FC236}">
                <a16:creationId xmlns:a16="http://schemas.microsoft.com/office/drawing/2014/main" id="{22BFBC5F-E065-4AB7-90A1-A981C96840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0853" y="5647704"/>
            <a:ext cx="1170147" cy="70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172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96B2-16BB-4F65-B997-CDC3086A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5C5E5-93EA-4B99-8A2C-3D72D80F0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309B5-0081-4795-9A91-2F07ADFF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0F06-4664-4DD6-B107-49F7FACFD895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AD42-0765-406B-9353-B8A74EAE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B58C6-0EF8-4701-983A-5F2FB5FB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4" descr="mrflogo">
            <a:extLst>
              <a:ext uri="{FF2B5EF4-FFF2-40B4-BE49-F238E27FC236}">
                <a16:creationId xmlns:a16="http://schemas.microsoft.com/office/drawing/2014/main" id="{6B694066-30B3-42C5-8BE1-279E7D86A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8726" y="365125"/>
            <a:ext cx="1170147" cy="70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84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78A7-1F0C-437E-B585-B98AAC84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D2D18-88DC-4A52-B579-5D9DBBD59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1E99-E45A-4618-BF59-161EF0242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0C8C1-0EC0-4C1C-986C-176B99435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5330D6-5529-4709-850C-D740A1D1B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55CF4-2311-4E48-896D-3B30D2CD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F15-7CBD-4804-B5CF-17FD6EA01BE7}" type="datetime1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DC6602-B741-48F5-BD38-C135B30F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3E0BB-0FE3-48F0-96B6-B1C22D74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1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636A-2FFA-4F5C-A0BF-13960BD1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94FC5-74E1-45B1-8269-8CBBFA8BC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6716-8A1F-4F8B-ACE3-4C7F2BA57DC6}" type="datetime1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3C1F1-9ACD-4F8B-A3DA-716640E8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796DD-1F9D-4CB4-92ED-097B1228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mrflogo">
            <a:extLst>
              <a:ext uri="{FF2B5EF4-FFF2-40B4-BE49-F238E27FC236}">
                <a16:creationId xmlns:a16="http://schemas.microsoft.com/office/drawing/2014/main" id="{C4E99FB4-8579-4E63-9183-A9FE35E711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8726" y="365125"/>
            <a:ext cx="1170147" cy="70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7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A06B-59D5-4C83-8FF4-786EE6DC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ADBBF-6A42-40DD-9A7D-E0403AC6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7F31E-D09B-4099-B770-B12E12C29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AB3B2-70ED-4583-951B-C119C3E3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3841-7FFF-40A0-99DB-46032E67E2E3}" type="datetime1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F9C61-D0EC-4BA0-973C-0405BB90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A6918-A453-428B-9400-F1744B0A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9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4A15-EC91-438D-AED2-AAD19E09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D193-DBC3-4014-B5B7-28A3DB717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9FD1C-59CA-4E69-B4DB-DFE4EACEC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F2E21-BD2C-4B14-AF53-F48FE534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16F7-06D8-4A1E-AFDA-0F05B7105BD5}" type="datetime1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72AA5-028B-4426-8BDB-C493E9B6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0F83E-2974-42F6-8101-220D5E5B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5DB0-96A5-480A-A071-62AB0ADD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1FF06-DEF8-4AAD-8909-175B79AA8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229DF-2A9A-4DE2-8003-C350631A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3A1F-15EB-43FE-B3D7-75CBBCBD42F6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B9E2B-1C2C-4FE8-A61C-C0C38184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F593-4FD2-47AD-B5A2-AD5AB12A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AD4594-3E3A-414D-ACEF-F5AFE32A9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95C89-07BB-4DC6-BC8B-0B430294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C24E1-DDFC-4A8E-9FAE-FFD012F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4D4E-062E-4FC9-A2A2-07B64AA54DFD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0DCB7-2C22-4CE5-AAA4-1D97115E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4564-6862-4271-AC6E-1606C64E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eo_map.jpg">
            <a:extLst>
              <a:ext uri="{FF2B5EF4-FFF2-40B4-BE49-F238E27FC236}">
                <a16:creationId xmlns:a16="http://schemas.microsoft.com/office/drawing/2014/main" id="{85393258-6B55-4272-8EE5-1B83614D9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clrChange>
              <a:clrFrom>
                <a:srgbClr val="557486"/>
              </a:clrFrom>
              <a:clrTo>
                <a:srgbClr val="55748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8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 flipV="1">
            <a:off x="0" y="681"/>
            <a:ext cx="5686425" cy="18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34614-6FF0-486F-B429-229A337154AC}"/>
              </a:ext>
            </a:extLst>
          </p:cNvPr>
          <p:cNvSpPr/>
          <p:nvPr userDrawn="1"/>
        </p:nvSpPr>
        <p:spPr>
          <a:xfrm>
            <a:off x="0" y="0"/>
            <a:ext cx="5686425" cy="23812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14000"/>
                </a:schemeClr>
              </a:gs>
              <a:gs pos="30000">
                <a:srgbClr val="DEE6EF"/>
              </a:gs>
              <a:gs pos="48000">
                <a:srgbClr val="E9EDF1"/>
              </a:gs>
              <a:gs pos="100000">
                <a:srgbClr val="EDEDED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256C2C-FFA6-4296-9B89-863F12C1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2DB58-9E12-404C-BC8B-6E6E01945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EB172-598C-45B2-A447-EE9F8CA61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43CB-0049-4524-B372-028458C427EC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80F6-85C5-4089-963D-AE462F700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0BA2A-9485-4FAB-89D9-6C647FF9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6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  <p:sldLayoutId id="2147483713" r:id="rId5"/>
    <p:sldLayoutId id="2147483715" r:id="rId6"/>
    <p:sldLayoutId id="2147483716" r:id="rId7"/>
    <p:sldLayoutId id="2147483717" r:id="rId8"/>
    <p:sldLayoutId id="214748371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CA" sz="4000" b="1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180A-574C-440B-9CB8-7E134881E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09875" y="2902787"/>
            <a:ext cx="10363200" cy="1470025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MRF Web Map </a:t>
            </a:r>
            <a:r>
              <a:rPr lang="en-US" altLang="zh-CN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  <a:endParaRPr lang="en-US" sz="4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3BF38-38E5-465F-91B4-BC3351E65F12}"/>
              </a:ext>
            </a:extLst>
          </p:cNvPr>
          <p:cNvSpPr txBox="1"/>
          <p:nvPr/>
        </p:nvSpPr>
        <p:spPr>
          <a:xfrm>
            <a:off x="8177348" y="4659312"/>
            <a:ext cx="388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MRF Geosystems Corporation</a:t>
            </a:r>
            <a:endParaRPr lang="en-CA" sz="240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91528B-6280-431E-969F-CB753988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0357" y="497314"/>
            <a:ext cx="19526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09A64-4B0D-4515-8B2D-9EE99B608A0A}"/>
              </a:ext>
            </a:extLst>
          </p:cNvPr>
          <p:cNvSpPr txBox="1"/>
          <p:nvPr/>
        </p:nvSpPr>
        <p:spPr>
          <a:xfrm>
            <a:off x="10499457" y="5945187"/>
            <a:ext cx="155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Jing Wang</a:t>
            </a:r>
          </a:p>
          <a:p>
            <a:pPr algn="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Nov 24, 2021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0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C362FB-FB43-4DB7-97A8-89AE89A7ED10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LiDAR-based gravel road condition assessment</a:t>
            </a:r>
          </a:p>
          <a:p>
            <a:pPr lvl="1"/>
            <a:r>
              <a:rPr lang="en-CA"/>
              <a:t>Assign a rating based on the LiDAR</a:t>
            </a:r>
            <a:br>
              <a:rPr lang="en-CA"/>
            </a:br>
            <a:r>
              <a:rPr lang="en-CA"/>
              <a:t>scanning result score</a:t>
            </a:r>
          </a:p>
          <a:p>
            <a:pPr lvl="1"/>
            <a:endParaRPr lang="en-CA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B67A5-13C1-46EE-9F15-8888276F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566AF-CE92-4DDD-8B23-A55699B735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935" y="2414956"/>
            <a:ext cx="6608634" cy="357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2.png">
            <a:extLst>
              <a:ext uri="{FF2B5EF4-FFF2-40B4-BE49-F238E27FC236}">
                <a16:creationId xmlns:a16="http://schemas.microsoft.com/office/drawing/2014/main" id="{6CDEEF43-66D3-411F-821E-0D6411D531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266" y="4647414"/>
            <a:ext cx="4196771" cy="196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90096-E03D-4372-9CF2-B9DBD679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837" y="1088518"/>
            <a:ext cx="5048669" cy="234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31FECD-C5C9-43B0-B78D-33424404C808}"/>
              </a:ext>
            </a:extLst>
          </p:cNvPr>
          <p:cNvSpPr txBox="1"/>
          <p:nvPr/>
        </p:nvSpPr>
        <p:spPr>
          <a:xfrm>
            <a:off x="1350389" y="1828953"/>
            <a:ext cx="622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/>
              <a:t>MD of Provost and MD of Pincher Creek have done it.</a:t>
            </a:r>
          </a:p>
        </p:txBody>
      </p:sp>
    </p:spTree>
    <p:extLst>
      <p:ext uri="{BB962C8B-B14F-4D97-AF65-F5344CB8AC3E}">
        <p14:creationId xmlns:p14="http://schemas.microsoft.com/office/powerpoint/2010/main" val="1131968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7C3C4-CEB5-46AD-A7C9-01050B5C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70" y="1001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Culvert Condition Assessment</a:t>
            </a:r>
            <a:endParaRPr lang="en-CA" sz="2400"/>
          </a:p>
          <a:p>
            <a:r>
              <a:rPr lang="en-CA" sz="2400"/>
              <a:t>Drainage Analysis</a:t>
            </a:r>
          </a:p>
          <a:p>
            <a:r>
              <a:rPr lang="en-US" sz="2400"/>
              <a:t>Flood Zoon Analysis</a:t>
            </a:r>
          </a:p>
          <a:p>
            <a:r>
              <a:rPr lang="en-CA" sz="2400"/>
              <a:t>Watershed Modelling </a:t>
            </a: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A7BFC-B13A-4E5C-AB51-488C67F9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6019D-7C33-4B77-9563-2DAD82069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15" y="3237499"/>
            <a:ext cx="6151419" cy="313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2323D-DC8B-45F5-B881-9C637BE95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930" y="808191"/>
            <a:ext cx="5257800" cy="365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C29B3D-2C57-43DF-8A04-4159AEB84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424" y="4759947"/>
            <a:ext cx="1190185" cy="2129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8A6A1-B663-41C3-9955-8540EEF11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871" y="4489320"/>
            <a:ext cx="1190185" cy="21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9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A546C-6F55-4ACE-A074-359E400D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F8E13-A30E-426E-A2D2-79C970E0B0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"/>
          <a:stretch/>
        </p:blipFill>
        <p:spPr bwMode="auto">
          <a:xfrm>
            <a:off x="3180936" y="2717799"/>
            <a:ext cx="7032370" cy="345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380100-11B4-4448-AB35-A638BCEFFB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400" y="820553"/>
            <a:ext cx="3830405" cy="295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93EB25-054B-4315-94FB-54099D6037D1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Vehicle Inspection</a:t>
            </a:r>
            <a:endParaRPr lang="en-CA"/>
          </a:p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50929-0882-448D-9492-C38C5AF5F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2" y="2038297"/>
            <a:ext cx="2191447" cy="353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F936CD-5C26-439F-8FD0-D3AB35ACF60C}"/>
              </a:ext>
            </a:extLst>
          </p:cNvPr>
          <p:cNvSpPr txBox="1"/>
          <p:nvPr/>
        </p:nvSpPr>
        <p:spPr>
          <a:xfrm>
            <a:off x="945038" y="128520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Wheatland County and Lac La Biche County are using it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78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72703-1541-4179-A141-80C5C6AC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93106A-7A9A-47E7-8437-1696B56B8BE6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Timesheet</a:t>
            </a:r>
            <a:endParaRPr lang="en-CA"/>
          </a:p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8DB39-3AA0-42FC-ADE5-EF6343BDE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8"/>
          <a:stretch/>
        </p:blipFill>
        <p:spPr>
          <a:xfrm>
            <a:off x="3148923" y="1527986"/>
            <a:ext cx="8913124" cy="482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008B3-39B4-4392-8FCB-66B4D0A2D10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313" y="3543300"/>
            <a:ext cx="8604887" cy="3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B59BEE-B7B7-4A13-8D84-1AEE2D97D4E8}"/>
              </a:ext>
            </a:extLst>
          </p:cNvPr>
          <p:cNvSpPr txBox="1"/>
          <p:nvPr/>
        </p:nvSpPr>
        <p:spPr>
          <a:xfrm>
            <a:off x="542041" y="1158654"/>
            <a:ext cx="623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Lamont County is using it</a:t>
            </a:r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EA986D-0293-420F-B8A6-843723B9B66F}"/>
              </a:ext>
            </a:extLst>
          </p:cNvPr>
          <p:cNvSpPr/>
          <p:nvPr/>
        </p:nvSpPr>
        <p:spPr>
          <a:xfrm>
            <a:off x="3596052" y="4960142"/>
            <a:ext cx="474785" cy="14195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623FC-B065-47DA-8DF8-F996ACCAF08D}"/>
              </a:ext>
            </a:extLst>
          </p:cNvPr>
          <p:cNvSpPr/>
          <p:nvPr/>
        </p:nvSpPr>
        <p:spPr>
          <a:xfrm>
            <a:off x="3622427" y="5340681"/>
            <a:ext cx="474785" cy="14195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00314-13A0-4AF7-8D0B-5506BEFA3E7F}"/>
              </a:ext>
            </a:extLst>
          </p:cNvPr>
          <p:cNvSpPr/>
          <p:nvPr/>
        </p:nvSpPr>
        <p:spPr>
          <a:xfrm>
            <a:off x="3596050" y="5777536"/>
            <a:ext cx="474785" cy="14195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AD7261-CB99-4699-9742-584F89F72F8B}"/>
              </a:ext>
            </a:extLst>
          </p:cNvPr>
          <p:cNvSpPr/>
          <p:nvPr/>
        </p:nvSpPr>
        <p:spPr>
          <a:xfrm>
            <a:off x="3648807" y="5178569"/>
            <a:ext cx="474785" cy="141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2EF621-93DF-47B5-A2B9-8BFA4317A0A2}"/>
              </a:ext>
            </a:extLst>
          </p:cNvPr>
          <p:cNvSpPr/>
          <p:nvPr/>
        </p:nvSpPr>
        <p:spPr>
          <a:xfrm>
            <a:off x="3596050" y="5601478"/>
            <a:ext cx="474785" cy="141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79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MRF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903" y="1954701"/>
            <a:ext cx="6257101" cy="1877071"/>
          </a:xfrm>
        </p:spPr>
        <p:txBody>
          <a:bodyPr>
            <a:normAutofit/>
          </a:bodyPr>
          <a:lstStyle/>
          <a:p>
            <a:r>
              <a:rPr lang="en-US" sz="2400"/>
              <a:t>A strong motivated GIS team</a:t>
            </a:r>
          </a:p>
          <a:p>
            <a:pPr lvl="1"/>
            <a:r>
              <a:rPr lang="en-US" sz="2000"/>
              <a:t>Industry-leading GIS Technologies</a:t>
            </a:r>
          </a:p>
          <a:p>
            <a:r>
              <a:rPr lang="en-US" sz="2400"/>
              <a:t>25+ </a:t>
            </a:r>
            <a:r>
              <a:rPr lang="en-US" sz="2400" err="1"/>
              <a:t>yr</a:t>
            </a:r>
            <a:r>
              <a:rPr lang="en-US" sz="2400"/>
              <a:t> North American GIS industry experience</a:t>
            </a:r>
          </a:p>
          <a:p>
            <a:pPr lvl="1"/>
            <a:r>
              <a:rPr lang="en-CA" sz="2000"/>
              <a:t>An excellent track record of customer satisfaction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3D3-F6F1-43E6-B466-E5F6D23D892F}" type="slidenum">
              <a:rPr lang="en-CA" dirty="0" smtClean="0"/>
              <a:t>14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D07F9-5A2D-4956-9AE1-0474ABC6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037" y="652559"/>
            <a:ext cx="3642678" cy="606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CE9CED-9A97-4A2A-A156-AFE9548E8DE4}"/>
              </a:ext>
            </a:extLst>
          </p:cNvPr>
          <p:cNvSpPr txBox="1"/>
          <p:nvPr/>
        </p:nvSpPr>
        <p:spPr>
          <a:xfrm>
            <a:off x="8408178" y="749769"/>
            <a:ext cx="3783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MRF Municipal Customers in Alberta</a:t>
            </a:r>
            <a:endParaRPr lang="en-CA"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430B6B-A294-47AE-8B08-AEECB5AFB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92" y="4506686"/>
            <a:ext cx="1936220" cy="198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2580BF-6420-4EA5-BD3A-0DAC00BACD9A}"/>
              </a:ext>
            </a:extLst>
          </p:cNvPr>
          <p:cNvSpPr txBox="1"/>
          <p:nvPr/>
        </p:nvSpPr>
        <p:spPr>
          <a:xfrm>
            <a:off x="3122093" y="5765419"/>
            <a:ext cx="475142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373545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MRF awarded by Alberta Science and Technology Leadership (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ASTech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Foundation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53E18-E06A-40F4-AAD5-9749BE186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11" y="4270849"/>
            <a:ext cx="1055493" cy="10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180A-574C-440B-9CB8-7E134881E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258" y="2941387"/>
            <a:ext cx="10363200" cy="1470025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3BF38-38E5-465F-91B4-BC3351E65F12}"/>
              </a:ext>
            </a:extLst>
          </p:cNvPr>
          <p:cNvSpPr txBox="1"/>
          <p:nvPr/>
        </p:nvSpPr>
        <p:spPr>
          <a:xfrm>
            <a:off x="8177348" y="4659312"/>
            <a:ext cx="388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MRF Geosystems Corporation</a:t>
            </a:r>
            <a:endParaRPr lang="en-CA" sz="240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1A97C-0BEB-44B5-837B-166740A9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Prize Draw Concept Vector Illustration Stock Illustration - Download Image  Now - iStock">
            <a:extLst>
              <a:ext uri="{FF2B5EF4-FFF2-40B4-BE49-F238E27FC236}">
                <a16:creationId xmlns:a16="http://schemas.microsoft.com/office/drawing/2014/main" id="{211964E9-F672-48E0-BB1F-5E65C049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7" y="3429000"/>
            <a:ext cx="486727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D6DF11-6AF2-4E9F-BE69-579B6A5D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65" y="704349"/>
            <a:ext cx="1703727" cy="180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684F81A-5DB6-43D7-B44E-C760A5953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9"/>
          <a:stretch/>
        </p:blipFill>
        <p:spPr bwMode="auto">
          <a:xfrm>
            <a:off x="11038519" y="991289"/>
            <a:ext cx="837390" cy="18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8C79A43-AD9F-4828-9275-F20617DE3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t="40188" r="36064" b="5223"/>
          <a:stretch/>
        </p:blipFill>
        <p:spPr bwMode="auto">
          <a:xfrm>
            <a:off x="7660586" y="1223462"/>
            <a:ext cx="1679896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4E80C7-0089-4770-AF04-726837859F9A}"/>
              </a:ext>
            </a:extLst>
          </p:cNvPr>
          <p:cNvSpPr txBox="1"/>
          <p:nvPr/>
        </p:nvSpPr>
        <p:spPr>
          <a:xfrm>
            <a:off x="5488132" y="5987018"/>
            <a:ext cx="8447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Drop your business card and winners will be announced at lunchtime.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46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AC65-F9A9-4B13-887B-1C6C2738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MRF Web Map Platform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2A8D5-9CCD-451E-8643-A5CA4120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3D3-F6F1-43E6-B466-E5F6D23D892F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0BCC27-FCBB-463C-991C-7E93849272EC}"/>
              </a:ext>
            </a:extLst>
          </p:cNvPr>
          <p:cNvSpPr/>
          <p:nvPr/>
        </p:nvSpPr>
        <p:spPr>
          <a:xfrm>
            <a:off x="1596884" y="3170651"/>
            <a:ext cx="1138074" cy="112717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406F7A-A6DB-4480-821A-326643FBB5BE}"/>
              </a:ext>
            </a:extLst>
          </p:cNvPr>
          <p:cNvSpPr/>
          <p:nvPr/>
        </p:nvSpPr>
        <p:spPr>
          <a:xfrm>
            <a:off x="2584634" y="5173086"/>
            <a:ext cx="1138074" cy="115583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088D4B-A23A-4B7D-AA0A-849F5EC083A8}"/>
              </a:ext>
            </a:extLst>
          </p:cNvPr>
          <p:cNvSpPr/>
          <p:nvPr/>
        </p:nvSpPr>
        <p:spPr>
          <a:xfrm>
            <a:off x="3070970" y="2260531"/>
            <a:ext cx="1138074" cy="112717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Routing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4B5163-1BBD-4545-83BE-A9C28B0EA779}"/>
              </a:ext>
            </a:extLst>
          </p:cNvPr>
          <p:cNvSpPr/>
          <p:nvPr/>
        </p:nvSpPr>
        <p:spPr>
          <a:xfrm>
            <a:off x="3308459" y="4045908"/>
            <a:ext cx="1138074" cy="1127178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A1886F-962A-4346-AE5A-611733C0E1D7}"/>
              </a:ext>
            </a:extLst>
          </p:cNvPr>
          <p:cNvSpPr/>
          <p:nvPr/>
        </p:nvSpPr>
        <p:spPr>
          <a:xfrm>
            <a:off x="9455883" y="5067608"/>
            <a:ext cx="1138072" cy="115583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DC2142-90A8-4411-B2D4-79E623170915}"/>
              </a:ext>
            </a:extLst>
          </p:cNvPr>
          <p:cNvSpPr/>
          <p:nvPr/>
        </p:nvSpPr>
        <p:spPr>
          <a:xfrm>
            <a:off x="6991876" y="5388287"/>
            <a:ext cx="1138073" cy="1155836"/>
          </a:xfrm>
          <a:prstGeom prst="ellipse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6E30C6-7EF8-426B-882A-B6A00260DDD7}"/>
              </a:ext>
            </a:extLst>
          </p:cNvPr>
          <p:cNvSpPr/>
          <p:nvPr/>
        </p:nvSpPr>
        <p:spPr>
          <a:xfrm>
            <a:off x="8694925" y="3825338"/>
            <a:ext cx="1138073" cy="1127177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Asset Tracking</a:t>
            </a:r>
            <a:endParaRPr lang="en-US" sz="9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AD753E-B7BB-4AFB-A061-CD3C243C4676}"/>
              </a:ext>
            </a:extLst>
          </p:cNvPr>
          <p:cNvSpPr/>
          <p:nvPr/>
        </p:nvSpPr>
        <p:spPr>
          <a:xfrm>
            <a:off x="5048641" y="5416944"/>
            <a:ext cx="1138074" cy="112717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Field Map</a:t>
            </a:r>
            <a:endParaRPr lang="en-US" sz="11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A74066-F65E-4A44-8E25-1DF5B7FBCD9D}"/>
              </a:ext>
            </a:extLst>
          </p:cNvPr>
          <p:cNvSpPr/>
          <p:nvPr/>
        </p:nvSpPr>
        <p:spPr>
          <a:xfrm>
            <a:off x="4910001" y="1881493"/>
            <a:ext cx="1246324" cy="123439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Planning</a:t>
            </a:r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15D00B-69E5-4682-9962-ADBC8996BF6E}"/>
              </a:ext>
            </a:extLst>
          </p:cNvPr>
          <p:cNvSpPr/>
          <p:nvPr/>
        </p:nvSpPr>
        <p:spPr>
          <a:xfrm>
            <a:off x="7365732" y="1707047"/>
            <a:ext cx="1138073" cy="112717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495727-B377-4638-AA91-5A5B82B6DF80}"/>
              </a:ext>
            </a:extLst>
          </p:cNvPr>
          <p:cNvSpPr/>
          <p:nvPr/>
        </p:nvSpPr>
        <p:spPr>
          <a:xfrm>
            <a:off x="9238170" y="2316302"/>
            <a:ext cx="1138073" cy="1127178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916DC-F79D-4B24-8C93-823534044432}"/>
              </a:ext>
            </a:extLst>
          </p:cNvPr>
          <p:cNvSpPr txBox="1"/>
          <p:nvPr/>
        </p:nvSpPr>
        <p:spPr>
          <a:xfrm>
            <a:off x="1621134" y="356111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Inspection</a:t>
            </a:r>
            <a:endParaRPr lang="en-US" sz="135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60CF7C-E1BC-4E9F-92A8-E76FF5AD0207}"/>
              </a:ext>
            </a:extLst>
          </p:cNvPr>
          <p:cNvCxnSpPr>
            <a:cxnSpLocks/>
          </p:cNvCxnSpPr>
          <p:nvPr/>
        </p:nvCxnSpPr>
        <p:spPr>
          <a:xfrm>
            <a:off x="4136873" y="3236460"/>
            <a:ext cx="1819333" cy="49778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16EE9B-8E56-4CB1-84FE-1C8D55FD4E93}"/>
              </a:ext>
            </a:extLst>
          </p:cNvPr>
          <p:cNvCxnSpPr>
            <a:cxnSpLocks/>
          </p:cNvCxnSpPr>
          <p:nvPr/>
        </p:nvCxnSpPr>
        <p:spPr>
          <a:xfrm>
            <a:off x="5997096" y="3014986"/>
            <a:ext cx="351928" cy="291717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811C48-4795-47AD-A40A-03BD5A131F7D}"/>
              </a:ext>
            </a:extLst>
          </p:cNvPr>
          <p:cNvCxnSpPr>
            <a:cxnSpLocks/>
          </p:cNvCxnSpPr>
          <p:nvPr/>
        </p:nvCxnSpPr>
        <p:spPr>
          <a:xfrm flipV="1">
            <a:off x="3822243" y="4662283"/>
            <a:ext cx="1939519" cy="96186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04BDDB-4FED-46EE-A53C-C441DEAB9EEB}"/>
              </a:ext>
            </a:extLst>
          </p:cNvPr>
          <p:cNvCxnSpPr>
            <a:cxnSpLocks/>
          </p:cNvCxnSpPr>
          <p:nvPr/>
        </p:nvCxnSpPr>
        <p:spPr>
          <a:xfrm flipV="1">
            <a:off x="4446533" y="4332993"/>
            <a:ext cx="1260983" cy="139053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52D797-BC40-4287-B748-0BAF6C3BF2EC}"/>
              </a:ext>
            </a:extLst>
          </p:cNvPr>
          <p:cNvCxnSpPr>
            <a:cxnSpLocks/>
          </p:cNvCxnSpPr>
          <p:nvPr/>
        </p:nvCxnSpPr>
        <p:spPr>
          <a:xfrm flipV="1">
            <a:off x="5946897" y="5024894"/>
            <a:ext cx="239818" cy="382542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BFA39F-A9A3-400A-835C-FE95513659F4}"/>
              </a:ext>
            </a:extLst>
          </p:cNvPr>
          <p:cNvCxnSpPr>
            <a:cxnSpLocks/>
          </p:cNvCxnSpPr>
          <p:nvPr/>
        </p:nvCxnSpPr>
        <p:spPr>
          <a:xfrm flipH="1" flipV="1">
            <a:off x="7237833" y="5131108"/>
            <a:ext cx="72278" cy="244097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B50700-9764-4146-991E-06DA16247B6D}"/>
              </a:ext>
            </a:extLst>
          </p:cNvPr>
          <p:cNvCxnSpPr>
            <a:cxnSpLocks/>
          </p:cNvCxnSpPr>
          <p:nvPr/>
        </p:nvCxnSpPr>
        <p:spPr>
          <a:xfrm flipH="1" flipV="1">
            <a:off x="7696376" y="4573945"/>
            <a:ext cx="1717782" cy="785276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68DA16-F15B-485D-B14F-64CA1790A724}"/>
              </a:ext>
            </a:extLst>
          </p:cNvPr>
          <p:cNvCxnSpPr>
            <a:cxnSpLocks/>
          </p:cNvCxnSpPr>
          <p:nvPr/>
        </p:nvCxnSpPr>
        <p:spPr>
          <a:xfrm flipH="1">
            <a:off x="7696376" y="3174584"/>
            <a:ext cx="1626657" cy="473984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895B7A-5E3F-4CE1-9246-D5FB07F957F6}"/>
              </a:ext>
            </a:extLst>
          </p:cNvPr>
          <p:cNvCxnSpPr>
            <a:cxnSpLocks/>
          </p:cNvCxnSpPr>
          <p:nvPr/>
        </p:nvCxnSpPr>
        <p:spPr>
          <a:xfrm flipH="1" flipV="1">
            <a:off x="7819221" y="4151993"/>
            <a:ext cx="845813" cy="143849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B58512-400D-4894-893E-3041935EC893}"/>
              </a:ext>
            </a:extLst>
          </p:cNvPr>
          <p:cNvCxnSpPr>
            <a:cxnSpLocks/>
          </p:cNvCxnSpPr>
          <p:nvPr/>
        </p:nvCxnSpPr>
        <p:spPr>
          <a:xfrm flipH="1">
            <a:off x="7179019" y="2863292"/>
            <a:ext cx="381893" cy="422915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15153D-AB24-4791-B0DD-9668FB902561}"/>
              </a:ext>
            </a:extLst>
          </p:cNvPr>
          <p:cNvCxnSpPr>
            <a:cxnSpLocks/>
          </p:cNvCxnSpPr>
          <p:nvPr/>
        </p:nvCxnSpPr>
        <p:spPr>
          <a:xfrm>
            <a:off x="2868968" y="3825338"/>
            <a:ext cx="2953882" cy="15820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9A9F2AA-04BE-4C4D-A1F8-105146662737}"/>
              </a:ext>
            </a:extLst>
          </p:cNvPr>
          <p:cNvSpPr txBox="1"/>
          <p:nvPr/>
        </p:nvSpPr>
        <p:spPr>
          <a:xfrm>
            <a:off x="7336979" y="2005865"/>
            <a:ext cx="1269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bg1"/>
                </a:solidFill>
              </a:rPr>
              <a:t>Document Management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A14C8-716B-4B92-BAAF-2D015876296D}"/>
              </a:ext>
            </a:extLst>
          </p:cNvPr>
          <p:cNvSpPr txBox="1"/>
          <p:nvPr/>
        </p:nvSpPr>
        <p:spPr>
          <a:xfrm>
            <a:off x="9172562" y="2570921"/>
            <a:ext cx="126928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bg1"/>
                </a:solidFill>
              </a:rPr>
              <a:t>Asset Management</a:t>
            </a:r>
          </a:p>
          <a:p>
            <a:pPr algn="ctr"/>
            <a:endParaRPr lang="en-US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89C412-DB99-4491-8770-36BEEBEF3741}"/>
              </a:ext>
            </a:extLst>
          </p:cNvPr>
          <p:cNvSpPr txBox="1"/>
          <p:nvPr/>
        </p:nvSpPr>
        <p:spPr>
          <a:xfrm>
            <a:off x="6991877" y="5641271"/>
            <a:ext cx="113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Data Collection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37F45-93B4-4A5D-A516-B461322F02A2}"/>
              </a:ext>
            </a:extLst>
          </p:cNvPr>
          <p:cNvSpPr txBox="1"/>
          <p:nvPr/>
        </p:nvSpPr>
        <p:spPr>
          <a:xfrm>
            <a:off x="9668563" y="5273407"/>
            <a:ext cx="8210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Work</a:t>
            </a:r>
          </a:p>
          <a:p>
            <a:r>
              <a:rPr lang="en-US" sz="2100">
                <a:solidFill>
                  <a:schemeClr val="bg1"/>
                </a:solidFill>
              </a:rPr>
              <a:t>Alone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D5682E-E4C8-43A9-87C3-F3EBF91B64FC}"/>
              </a:ext>
            </a:extLst>
          </p:cNvPr>
          <p:cNvSpPr txBox="1"/>
          <p:nvPr/>
        </p:nvSpPr>
        <p:spPr>
          <a:xfrm>
            <a:off x="2584634" y="5450353"/>
            <a:ext cx="1192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>
                <a:solidFill>
                  <a:schemeClr val="bg1"/>
                </a:solidFill>
              </a:rPr>
              <a:t>Emergency</a:t>
            </a:r>
          </a:p>
          <a:p>
            <a:r>
              <a:rPr lang="en-US" sz="1650">
                <a:solidFill>
                  <a:schemeClr val="bg1"/>
                </a:solidFill>
              </a:rPr>
              <a:t>Notification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8EE8C4-CFD5-4A9D-9EAC-557EB46F5953}"/>
              </a:ext>
            </a:extLst>
          </p:cNvPr>
          <p:cNvSpPr txBox="1"/>
          <p:nvPr/>
        </p:nvSpPr>
        <p:spPr>
          <a:xfrm>
            <a:off x="3525788" y="4320377"/>
            <a:ext cx="80791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>
                <a:solidFill>
                  <a:schemeClr val="bg1"/>
                </a:solidFill>
              </a:rPr>
              <a:t>LiDAR </a:t>
            </a:r>
            <a:br>
              <a:rPr lang="en-US" sz="1875">
                <a:solidFill>
                  <a:schemeClr val="bg1"/>
                </a:solidFill>
              </a:rPr>
            </a:br>
            <a:r>
              <a:rPr lang="en-US" sz="1875">
                <a:solidFill>
                  <a:schemeClr val="bg1"/>
                </a:solidFill>
              </a:rPr>
              <a:t>View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889309-4CD9-4278-87CC-0C7BFCE9EFF0}"/>
              </a:ext>
            </a:extLst>
          </p:cNvPr>
          <p:cNvGrpSpPr/>
          <p:nvPr/>
        </p:nvGrpSpPr>
        <p:grpSpPr>
          <a:xfrm>
            <a:off x="5956206" y="3259117"/>
            <a:ext cx="1607812" cy="1736147"/>
            <a:chOff x="7584532" y="2404743"/>
            <a:chExt cx="1607812" cy="1736147"/>
          </a:xfrm>
        </p:grpSpPr>
        <p:pic>
          <p:nvPicPr>
            <p:cNvPr id="38" name="Picture 37" descr="Cloud-icon">
              <a:extLst>
                <a:ext uri="{FF2B5EF4-FFF2-40B4-BE49-F238E27FC236}">
                  <a16:creationId xmlns:a16="http://schemas.microsoft.com/office/drawing/2014/main" id="{703EA994-9F38-4D72-AC8C-274226F47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4646" y="2404743"/>
              <a:ext cx="1155902" cy="11559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 Box 17">
              <a:extLst>
                <a:ext uri="{FF2B5EF4-FFF2-40B4-BE49-F238E27FC236}">
                  <a16:creationId xmlns:a16="http://schemas.microsoft.com/office/drawing/2014/main" id="{AA7FC4F0-4A68-447C-9F0A-9C2FBAFC23D6}"/>
                </a:ext>
              </a:extLst>
            </p:cNvPr>
            <p:cNvSpPr txBox="1"/>
            <p:nvPr/>
          </p:nvSpPr>
          <p:spPr>
            <a:xfrm>
              <a:off x="7584532" y="3617670"/>
              <a:ext cx="1607812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sym typeface="+mn-ea"/>
                </a:rPr>
                <a:t>Web Map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AE6E96C-95C6-48D4-B5ED-2DEE3752DDF2}"/>
              </a:ext>
            </a:extLst>
          </p:cNvPr>
          <p:cNvSpPr txBox="1"/>
          <p:nvPr/>
        </p:nvSpPr>
        <p:spPr>
          <a:xfrm>
            <a:off x="1183475" y="1356469"/>
            <a:ext cx="919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2">
                    <a:lumMod val="50000"/>
                  </a:schemeClr>
                </a:solidFill>
              </a:rPr>
              <a:t>Proud to serve over 50 municipalities in Alberta</a:t>
            </a:r>
          </a:p>
        </p:txBody>
      </p:sp>
    </p:spTree>
    <p:extLst>
      <p:ext uri="{BB962C8B-B14F-4D97-AF65-F5344CB8AC3E}">
        <p14:creationId xmlns:p14="http://schemas.microsoft.com/office/powerpoint/2010/main" val="12933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B88B92A-6479-4B67-89E6-7D44C959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13" y="603494"/>
            <a:ext cx="10515600" cy="4351338"/>
          </a:xfrm>
        </p:spPr>
        <p:txBody>
          <a:bodyPr/>
          <a:lstStyle/>
          <a:p>
            <a:r>
              <a:rPr lang="en-CA"/>
              <a:t>Citizen Report App and Work Order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0366C2-C802-4CE9-A60D-EE7DAFAC6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000544"/>
              </p:ext>
            </p:extLst>
          </p:nvPr>
        </p:nvGraphicFramePr>
        <p:xfrm>
          <a:off x="1308968" y="1270578"/>
          <a:ext cx="9133361" cy="1745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A78FE40-C221-4016-AC42-635615869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35" y="3497286"/>
            <a:ext cx="1463730" cy="317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2E20A-DBF4-4FFD-A0F6-A04A984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111173-9E0F-4FD4-A85D-FCE0D4763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74" y="3235123"/>
            <a:ext cx="1572260" cy="312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33996-AF32-4011-9101-CDAD44CFBC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848" y="3582946"/>
            <a:ext cx="1572261" cy="318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5D6CB-07D9-43DD-8CED-0A03F82644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937" y="4267343"/>
            <a:ext cx="2370056" cy="240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9B43A-F41F-4513-9F83-A46E45CADC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87" y="2779163"/>
            <a:ext cx="550533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875C52-5B40-4C34-AB2A-6B62E98932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279" y="3580621"/>
            <a:ext cx="4467208" cy="300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2A6CDC-0006-4B1C-AD84-CE474EE7EA3F}"/>
              </a:ext>
            </a:extLst>
          </p:cNvPr>
          <p:cNvSpPr txBox="1"/>
          <p:nvPr/>
        </p:nvSpPr>
        <p:spPr>
          <a:xfrm>
            <a:off x="1058087" y="1134846"/>
            <a:ext cx="6198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County of Minburn and Beaver County are using it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AD893-A69F-42F0-8A02-6C406E96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3D3-F6F1-43E6-B466-E5F6D23D892F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EFE59-4431-4C13-9027-CF3873CAA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923" y="1184391"/>
            <a:ext cx="7440187" cy="418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B6BA6-EEAC-44C2-BA4E-C5709C66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017" y="4259663"/>
            <a:ext cx="4005317" cy="245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4C3FC-1CAD-48A1-9488-6639771E2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057" y="2379195"/>
            <a:ext cx="3035866" cy="433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7F39B7-3479-45D4-B21B-B2585677853E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Vehicle Tracking </a:t>
            </a:r>
            <a:endParaRPr lang="en-CA"/>
          </a:p>
          <a:p>
            <a:pPr lvl="1"/>
            <a:r>
              <a:rPr lang="en-US"/>
              <a:t>Real-time location</a:t>
            </a:r>
          </a:p>
          <a:p>
            <a:pPr lvl="1"/>
            <a:r>
              <a:rPr lang="en-US"/>
              <a:t>Spatial History Search</a:t>
            </a:r>
          </a:p>
          <a:p>
            <a:pPr lvl="1"/>
            <a:r>
              <a:rPr lang="en-US"/>
              <a:t>Customized Report</a:t>
            </a:r>
          </a:p>
          <a:p>
            <a:pPr lvl="1"/>
            <a:endParaRPr lang="en-CA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6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D4B4A5-6AAD-4094-9EA9-7997AE054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8721" y="4540809"/>
            <a:ext cx="4455622" cy="2317191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2FC6-32F4-494F-A87D-74BB9F2E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172AF-BC55-49CE-994D-06BFBE4D8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26" y="2453320"/>
            <a:ext cx="8234458" cy="407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2DC65-30A9-4D15-AC18-720C943E72B0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Snow Maps</a:t>
            </a:r>
          </a:p>
          <a:p>
            <a:pPr lvl="1"/>
            <a:r>
              <a:rPr lang="en-US" dirty="0"/>
              <a:t>Road Maintenance/Snow removal Map</a:t>
            </a:r>
          </a:p>
          <a:p>
            <a:pPr lvl="1"/>
            <a:r>
              <a:rPr lang="en-US" dirty="0"/>
              <a:t>Snow Flag Management</a:t>
            </a:r>
            <a:endParaRPr lang="en-CA" dirty="0"/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B6B4D-F72C-4056-AA52-4DFDD63BC4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453" y="603494"/>
            <a:ext cx="4025347" cy="30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2D55D-950C-4C9C-A774-C496BBC6F7A4}"/>
              </a:ext>
            </a:extLst>
          </p:cNvPr>
          <p:cNvSpPr txBox="1"/>
          <p:nvPr/>
        </p:nvSpPr>
        <p:spPr>
          <a:xfrm>
            <a:off x="1631919" y="1894615"/>
            <a:ext cx="36094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dirty="0"/>
              <a:t>Lamont County and Brazeau County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9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2FC6-32F4-494F-A87D-74BB9F2E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2DC65-30A9-4D15-AC18-720C943E72B0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Snow Maps</a:t>
            </a:r>
          </a:p>
          <a:p>
            <a:pPr lvl="1"/>
            <a:r>
              <a:rPr lang="en-US"/>
              <a:t>Snow Plow Job App</a:t>
            </a:r>
            <a:endParaRPr lang="en-CA"/>
          </a:p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8B8AE-E278-4EBA-B090-5599CC81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6" y="3178629"/>
            <a:ext cx="1881153" cy="334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7312E3-1218-4ED1-9767-9FE40657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6" y="1957277"/>
            <a:ext cx="1890305" cy="33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BC038-5B83-4E3A-B5F0-F017856A2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644" y="3429000"/>
            <a:ext cx="1890304" cy="33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A2CE8E-9A6D-4810-95E0-87A80069F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347" y="2639442"/>
            <a:ext cx="1890304" cy="33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1C63D7-8871-4144-B76B-2E9089F2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798" y="1089352"/>
            <a:ext cx="6034388" cy="461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4B4A5-6AAD-4094-9EA9-7997AE0543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895" y="5097555"/>
            <a:ext cx="3206290" cy="1667464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65ADC9-E7B2-4780-8C29-A610F9A34E62}"/>
              </a:ext>
            </a:extLst>
          </p:cNvPr>
          <p:cNvSpPr txBox="1"/>
          <p:nvPr/>
        </p:nvSpPr>
        <p:spPr>
          <a:xfrm>
            <a:off x="1451810" y="1435768"/>
            <a:ext cx="36094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County of Northern Lights</a:t>
            </a:r>
          </a:p>
        </p:txBody>
      </p:sp>
    </p:spTree>
    <p:extLst>
      <p:ext uri="{BB962C8B-B14F-4D97-AF65-F5344CB8AC3E}">
        <p14:creationId xmlns:p14="http://schemas.microsoft.com/office/powerpoint/2010/main" val="28302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0660B-3F8C-4C8B-B006-1A3693D5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B0CD9B-B366-458D-9429-D0488A86A1E9}"/>
              </a:ext>
            </a:extLst>
          </p:cNvPr>
          <p:cNvSpPr txBox="1">
            <a:spLocks/>
          </p:cNvSpPr>
          <p:nvPr/>
        </p:nvSpPr>
        <p:spPr>
          <a:xfrm>
            <a:off x="548373" y="570837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Roads and Public Works</a:t>
            </a:r>
            <a:endParaRPr lang="en-CA"/>
          </a:p>
          <a:p>
            <a:pPr lvl="1"/>
            <a:r>
              <a:rPr lang="en-US"/>
              <a:t>Road Use Agreement Management</a:t>
            </a:r>
          </a:p>
          <a:p>
            <a:pPr lvl="1"/>
            <a:r>
              <a:rPr lang="en-US"/>
              <a:t>Grader History Search</a:t>
            </a:r>
          </a:p>
          <a:p>
            <a:pPr lvl="1"/>
            <a:endParaRPr lang="en-US"/>
          </a:p>
          <a:p>
            <a:pPr lvl="1"/>
            <a:endParaRPr lang="en-CA"/>
          </a:p>
          <a:p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BF7A3D-E845-4CF5-A602-884F81F22D3E}"/>
              </a:ext>
            </a:extLst>
          </p:cNvPr>
          <p:cNvGrpSpPr/>
          <p:nvPr/>
        </p:nvGrpSpPr>
        <p:grpSpPr>
          <a:xfrm>
            <a:off x="5376814" y="1582986"/>
            <a:ext cx="6467572" cy="3757344"/>
            <a:chOff x="1698171" y="295721"/>
            <a:chExt cx="10256946" cy="59587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163CFD-89BA-42F9-AF3A-49A2DC88D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8370" y="295721"/>
              <a:ext cx="8656747" cy="59587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1BF25B-9673-47E0-9FBB-A5BC981EE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8171" y="295721"/>
              <a:ext cx="1906090" cy="595878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344880-A243-4381-8BAD-B170D20D8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10" y="3227414"/>
            <a:ext cx="5547628" cy="331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2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FFD4AC-6EA9-4912-B3DC-6220CF28F851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Roads and Public Works</a:t>
            </a:r>
            <a:endParaRPr lang="en-CA"/>
          </a:p>
          <a:p>
            <a:pPr lvl="1"/>
            <a:r>
              <a:rPr lang="en-US"/>
              <a:t>Gravel Checker with Ticket</a:t>
            </a:r>
          </a:p>
          <a:p>
            <a:pPr lvl="1"/>
            <a:endParaRPr lang="en-US"/>
          </a:p>
          <a:p>
            <a:pPr lvl="1"/>
            <a:endParaRPr lang="en-CA"/>
          </a:p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A6CBA-645F-4700-90AC-410BE436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78" y="2322729"/>
            <a:ext cx="5967046" cy="380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910FA-5065-4DEA-8FDF-8AEE8BE37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43"/>
          <a:stretch/>
        </p:blipFill>
        <p:spPr>
          <a:xfrm>
            <a:off x="5601600" y="4052455"/>
            <a:ext cx="6325389" cy="26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0D9B2-3AD0-4521-B4B3-BF9C1755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8CB75-4177-4DA4-9403-310389E64C61}"/>
              </a:ext>
            </a:extLst>
          </p:cNvPr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976" y="5032916"/>
            <a:ext cx="3052445" cy="2179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0DCCC-8B06-4E5F-BF95-FCAE23E0682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101" y="1834007"/>
            <a:ext cx="1782600" cy="17311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E3387A-9A8F-4124-BA96-E1FFEA978BD4}"/>
              </a:ext>
            </a:extLst>
          </p:cNvPr>
          <p:cNvSpPr txBox="1"/>
          <p:nvPr/>
        </p:nvSpPr>
        <p:spPr>
          <a:xfrm>
            <a:off x="1388096" y="1464675"/>
            <a:ext cx="620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Lamont County, MD of Minburn are using it</a:t>
            </a:r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60DCB-6741-4658-A4CB-6E03E91C2923}"/>
              </a:ext>
            </a:extLst>
          </p:cNvPr>
          <p:cNvSpPr txBox="1"/>
          <p:nvPr/>
        </p:nvSpPr>
        <p:spPr>
          <a:xfrm>
            <a:off x="1388095" y="1698820"/>
            <a:ext cx="7152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MD of Greenview iOS Gravel Reporting App is under development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7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2FC6-32F4-494F-A87D-74BB9F2E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42D8-9FCA-41AF-8C4B-B55B7747C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931" y="1973311"/>
            <a:ext cx="8286137" cy="444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10F7CD-7FF0-4801-9248-ECD3C3D947FF}"/>
              </a:ext>
            </a:extLst>
          </p:cNvPr>
          <p:cNvSpPr txBox="1">
            <a:spLocks/>
          </p:cNvSpPr>
          <p:nvPr/>
        </p:nvSpPr>
        <p:spPr>
          <a:xfrm>
            <a:off x="618313" y="603494"/>
            <a:ext cx="10515600" cy="293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Roads and Public Works</a:t>
            </a:r>
            <a:endParaRPr lang="en-CA"/>
          </a:p>
          <a:p>
            <a:pPr lvl="1"/>
            <a:r>
              <a:rPr lang="en-US"/>
              <a:t>360° Road Video</a:t>
            </a:r>
          </a:p>
          <a:p>
            <a:pPr lvl="1"/>
            <a:endParaRPr lang="en-CA"/>
          </a:p>
          <a:p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8C3EA-B245-4A30-B65E-66214E3C3AC8}"/>
              </a:ext>
            </a:extLst>
          </p:cNvPr>
          <p:cNvSpPr txBox="1"/>
          <p:nvPr/>
        </p:nvSpPr>
        <p:spPr>
          <a:xfrm>
            <a:off x="1772652" y="1435768"/>
            <a:ext cx="71467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Thorhild</a:t>
            </a:r>
            <a:r>
              <a:rPr lang="en-US" dirty="0"/>
              <a:t> County, Clearwater County and MD of Bonnyville are using it.</a:t>
            </a:r>
          </a:p>
        </p:txBody>
      </p:sp>
    </p:spTree>
    <p:extLst>
      <p:ext uri="{BB962C8B-B14F-4D97-AF65-F5344CB8AC3E}">
        <p14:creationId xmlns:p14="http://schemas.microsoft.com/office/powerpoint/2010/main" val="363617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312</Words>
  <Application>Microsoft Office PowerPoint</Application>
  <PresentationFormat>Widescreen</PresentationFormat>
  <Paragraphs>85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 2</vt:lpstr>
      <vt:lpstr>Office Theme</vt:lpstr>
      <vt:lpstr> MRF Web Map Update</vt:lpstr>
      <vt:lpstr>MRF Web Map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MRF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MRF</dc:title>
  <dc:creator>Jing</dc:creator>
  <cp:lastModifiedBy>Jing</cp:lastModifiedBy>
  <cp:revision>3</cp:revision>
  <dcterms:created xsi:type="dcterms:W3CDTF">2020-09-01T15:03:58Z</dcterms:created>
  <dcterms:modified xsi:type="dcterms:W3CDTF">2021-11-22T21:48:39Z</dcterms:modified>
</cp:coreProperties>
</file>