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23"/>
  </p:notesMasterIdLst>
  <p:handoutMasterIdLst>
    <p:handoutMasterId r:id="rId24"/>
  </p:handoutMasterIdLst>
  <p:sldIdLst>
    <p:sldId id="257" r:id="rId3"/>
    <p:sldId id="269" r:id="rId4"/>
    <p:sldId id="276" r:id="rId5"/>
    <p:sldId id="273" r:id="rId6"/>
    <p:sldId id="281" r:id="rId7"/>
    <p:sldId id="271" r:id="rId8"/>
    <p:sldId id="274" r:id="rId9"/>
    <p:sldId id="282" r:id="rId10"/>
    <p:sldId id="283" r:id="rId11"/>
    <p:sldId id="284" r:id="rId12"/>
    <p:sldId id="285" r:id="rId13"/>
    <p:sldId id="289" r:id="rId14"/>
    <p:sldId id="290" r:id="rId15"/>
    <p:sldId id="288" r:id="rId16"/>
    <p:sldId id="292" r:id="rId17"/>
    <p:sldId id="286" r:id="rId18"/>
    <p:sldId id="293" r:id="rId19"/>
    <p:sldId id="294" r:id="rId20"/>
    <p:sldId id="275" r:id="rId21"/>
    <p:sldId id="295"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0A6C8F-8BE5-4793-B349-48608773D2BF}">
          <p14:sldIdLst>
            <p14:sldId id="257"/>
            <p14:sldId id="269"/>
            <p14:sldId id="276"/>
            <p14:sldId id="273"/>
            <p14:sldId id="281"/>
            <p14:sldId id="271"/>
            <p14:sldId id="274"/>
          </p14:sldIdLst>
        </p14:section>
        <p14:section name="Untitled Section" id="{7F7F21FF-278A-4865-A5E9-CADA224D476D}">
          <p14:sldIdLst>
            <p14:sldId id="282"/>
            <p14:sldId id="283"/>
            <p14:sldId id="284"/>
            <p14:sldId id="285"/>
            <p14:sldId id="289"/>
            <p14:sldId id="290"/>
            <p14:sldId id="288"/>
            <p14:sldId id="292"/>
            <p14:sldId id="286"/>
            <p14:sldId id="293"/>
            <p14:sldId id="294"/>
            <p14:sldId id="275"/>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4" d="100"/>
          <a:sy n="114" d="100"/>
        </p:scale>
        <p:origin x="150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6A49B11-99A9-47B4-B4A7-C0523D6C2A88}" type="datetimeFigureOut">
              <a:rPr lang="en-CA" smtClean="0"/>
              <a:t>17/03/2017</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7BD09F7-867A-4A9E-935B-76E40DA819DE}" type="slidenum">
              <a:rPr lang="en-CA" smtClean="0"/>
              <a:t>‹#›</a:t>
            </a:fld>
            <a:endParaRPr lang="en-CA"/>
          </a:p>
        </p:txBody>
      </p:sp>
    </p:spTree>
    <p:extLst>
      <p:ext uri="{BB962C8B-B14F-4D97-AF65-F5344CB8AC3E}">
        <p14:creationId xmlns:p14="http://schemas.microsoft.com/office/powerpoint/2010/main" val="391770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0F3E1A-F44A-4BDC-BFDE-3CE901F7CC0B}" type="datetimeFigureOut">
              <a:rPr lang="en-US" smtClean="0"/>
              <a:t>3/17/2017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8BE1359-2DA2-4102-8E5F-3C314329F386}" type="slidenum">
              <a:rPr lang="en-US" smtClean="0"/>
              <a:t>‹#›</a:t>
            </a:fld>
            <a:endParaRPr lang="en-US"/>
          </a:p>
        </p:txBody>
      </p:sp>
    </p:spTree>
    <p:extLst>
      <p:ext uri="{BB962C8B-B14F-4D97-AF65-F5344CB8AC3E}">
        <p14:creationId xmlns:p14="http://schemas.microsoft.com/office/powerpoint/2010/main" val="2943414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3/17/2017 2:12 PM</a:t>
            </a:fld>
            <a:endParaRPr lang="en-US" dirty="0"/>
          </a:p>
        </p:txBody>
      </p:sp>
      <p:sp>
        <p:nvSpPr>
          <p:cNvPr id="6" name="Footer Placeholder 5"/>
          <p:cNvSpPr>
            <a:spLocks noGrp="1"/>
          </p:cNvSpPr>
          <p:nvPr>
            <p:ph type="ftr" sz="quarter" idx="12"/>
          </p:nvPr>
        </p:nvSpPr>
        <p:spPr>
          <a:xfrm>
            <a:off x="0" y="8829967"/>
            <a:ext cx="6309360" cy="46482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09359" y="8829967"/>
            <a:ext cx="699418" cy="46482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98586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3/17/2017 2:12 PM</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a:xfrm>
            <a:off x="0" y="8829967"/>
            <a:ext cx="6309360" cy="4648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Calibri"/>
                <a:ea typeface="+mn-ea"/>
                <a:cs typeface="+mn-cs"/>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Calibri"/>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a:ln>
                  <a:noFill/>
                </a:ln>
                <a:solidFill>
                  <a:srgbClr val="000000"/>
                </a:solidFill>
                <a:effectLst/>
                <a:uLnTx/>
                <a:uFillTx/>
                <a:latin typeface="Calibri"/>
                <a:ea typeface="+mn-ea"/>
                <a:cs typeface="+mn-cs"/>
              </a:rPr>
            </a:br>
            <a:r>
              <a:rPr kumimoji="0" lang="en-US" sz="500" b="0" i="0" u="none" strike="noStrike" kern="1200" cap="none" spc="0" normalizeH="0" baseline="0" noProof="0" dirty="0">
                <a:ln>
                  <a:noFill/>
                </a:ln>
                <a:solidFill>
                  <a:srgbClr val="000000"/>
                </a:solidFill>
                <a:effectLst/>
                <a:uLnTx/>
                <a:uFillTx/>
                <a:latin typeface="Calibri"/>
                <a:ea typeface="+mn-ea"/>
                <a:cs typeface="+mn-cs"/>
              </a:rPr>
              <a:t>MICROSOFT MAKES NO WARRANTIES, EXPRESS, IMPLIED OR STATUTORY, AS TO THE INFORMATION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a:xfrm>
            <a:off x="6309359" y="8829967"/>
            <a:ext cx="699418" cy="464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86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249" y="4356505"/>
            <a:ext cx="7681913" cy="1293812"/>
          </a:xfrm>
        </p:spPr>
        <p:txBody>
          <a:bodyPr>
            <a:normAutofit lnSpcReduction="10000"/>
          </a:bodyPr>
          <a:lstStyle/>
          <a:p>
            <a:r>
              <a:rPr lang="en-US" dirty="0"/>
              <a:t>Bernie Roseke, </a:t>
            </a:r>
            <a:r>
              <a:rPr lang="en-US" dirty="0" err="1"/>
              <a:t>P.Eng</a:t>
            </a:r>
            <a:r>
              <a:rPr lang="en-US" dirty="0"/>
              <a:t>., PMP</a:t>
            </a:r>
          </a:p>
          <a:p>
            <a:r>
              <a:rPr lang="en-US" dirty="0"/>
              <a:t>President</a:t>
            </a:r>
          </a:p>
          <a:p>
            <a:r>
              <a:rPr lang="en-US" dirty="0"/>
              <a:t>Roseke Engineering Ltd.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249" y="1628800"/>
            <a:ext cx="3419872" cy="13515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980728"/>
            <a:ext cx="3648405" cy="2736304"/>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p>
        </p:txBody>
      </p:sp>
      <p:sp>
        <p:nvSpPr>
          <p:cNvPr id="3" name="Text Placeholder 2"/>
          <p:cNvSpPr>
            <a:spLocks noGrp="1"/>
          </p:cNvSpPr>
          <p:nvPr>
            <p:ph type="body" sz="quarter" idx="10"/>
          </p:nvPr>
        </p:nvSpPr>
        <p:spPr>
          <a:xfrm>
            <a:off x="381000" y="1411552"/>
            <a:ext cx="8382000" cy="443198"/>
          </a:xfrm>
        </p:spPr>
        <p:txBody>
          <a:bodyPr/>
          <a:lstStyle/>
          <a:p>
            <a:r>
              <a:rPr lang="en-CA" dirty="0"/>
              <a:t>First Step</a:t>
            </a:r>
            <a:r>
              <a:rPr lang="en-CA"/>
              <a:t>: Give </a:t>
            </a:r>
            <a:r>
              <a:rPr lang="en-CA" dirty="0"/>
              <a:t>the client a schedule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426716"/>
            <a:ext cx="7956376" cy="2083433"/>
          </a:xfrm>
          <a:prstGeom prst="rect">
            <a:avLst/>
          </a:prstGeom>
        </p:spPr>
      </p:pic>
    </p:spTree>
    <p:extLst>
      <p:ext uri="{BB962C8B-B14F-4D97-AF65-F5344CB8AC3E}">
        <p14:creationId xmlns:p14="http://schemas.microsoft.com/office/powerpoint/2010/main" val="155998734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sp>
        <p:nvSpPr>
          <p:cNvPr id="3" name="Text Placeholder 2"/>
          <p:cNvSpPr>
            <a:spLocks noGrp="1"/>
          </p:cNvSpPr>
          <p:nvPr>
            <p:ph type="body" sz="quarter" idx="10"/>
          </p:nvPr>
        </p:nvSpPr>
        <p:spPr>
          <a:xfrm>
            <a:off x="381000" y="1411552"/>
            <a:ext cx="8382000" cy="3496342"/>
          </a:xfrm>
        </p:spPr>
        <p:txBody>
          <a:bodyPr/>
          <a:lstStyle/>
          <a:p>
            <a:r>
              <a:rPr lang="en-CA" dirty="0"/>
              <a:t>Rigorous environmental requirements</a:t>
            </a:r>
          </a:p>
          <a:p>
            <a:r>
              <a:rPr lang="en-CA" dirty="0"/>
              <a:t>Full time turbidity monitoring</a:t>
            </a:r>
          </a:p>
          <a:p>
            <a:r>
              <a:rPr lang="en-CA" dirty="0"/>
              <a:t>Silt free detour channel (actually, silt free everything!)</a:t>
            </a:r>
          </a:p>
          <a:p>
            <a:r>
              <a:rPr lang="en-CA" dirty="0"/>
              <a:t>7 page report submitted at every unexpected siltation event (which was twice)</a:t>
            </a:r>
          </a:p>
          <a:p>
            <a:endParaRPr lang="en-CA" dirty="0"/>
          </a:p>
        </p:txBody>
      </p:sp>
    </p:spTree>
    <p:extLst>
      <p:ext uri="{BB962C8B-B14F-4D97-AF65-F5344CB8AC3E}">
        <p14:creationId xmlns:p14="http://schemas.microsoft.com/office/powerpoint/2010/main" val="3684033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160748"/>
            <a:ext cx="6384709" cy="4788532"/>
          </a:xfrm>
          <a:prstGeom prst="rect">
            <a:avLst/>
          </a:prstGeom>
        </p:spPr>
      </p:pic>
    </p:spTree>
    <p:extLst>
      <p:ext uri="{BB962C8B-B14F-4D97-AF65-F5344CB8AC3E}">
        <p14:creationId xmlns:p14="http://schemas.microsoft.com/office/powerpoint/2010/main" val="19831634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964" y="980727"/>
            <a:ext cx="6599031" cy="4949273"/>
          </a:xfrm>
          <a:prstGeom prst="rect">
            <a:avLst/>
          </a:prstGeom>
        </p:spPr>
      </p:pic>
    </p:spTree>
    <p:extLst>
      <p:ext uri="{BB962C8B-B14F-4D97-AF65-F5344CB8AC3E}">
        <p14:creationId xmlns:p14="http://schemas.microsoft.com/office/powerpoint/2010/main" val="326180200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sp>
        <p:nvSpPr>
          <p:cNvPr id="3" name="Text Placeholder 2"/>
          <p:cNvSpPr>
            <a:spLocks noGrp="1"/>
          </p:cNvSpPr>
          <p:nvPr>
            <p:ph type="body" sz="quarter" idx="10"/>
          </p:nvPr>
        </p:nvSpPr>
        <p:spPr>
          <a:xfrm>
            <a:off x="381000" y="1411552"/>
            <a:ext cx="8382000" cy="4382738"/>
          </a:xfrm>
        </p:spPr>
        <p:txBody>
          <a:bodyPr/>
          <a:lstStyle/>
          <a:p>
            <a:r>
              <a:rPr lang="en-CA" dirty="0"/>
              <a:t>Tremendous water control challenges</a:t>
            </a:r>
          </a:p>
          <a:p>
            <a:r>
              <a:rPr lang="en-CA" dirty="0"/>
              <a:t>Environmental shut downs</a:t>
            </a:r>
          </a:p>
          <a:p>
            <a:r>
              <a:rPr lang="en-CA" dirty="0"/>
              <a:t>Technical challenges</a:t>
            </a:r>
          </a:p>
          <a:p>
            <a:r>
              <a:rPr lang="en-CA" dirty="0"/>
              <a:t>We worked with the Contractor rather than trying to be the “specification police”</a:t>
            </a:r>
          </a:p>
          <a:p>
            <a:r>
              <a:rPr lang="en-CA" dirty="0"/>
              <a:t>Although there was a Extra Work item for control of excessive ground water, there would have been excessive costs if we had not proactively worked with the Contractor.</a:t>
            </a:r>
          </a:p>
        </p:txBody>
      </p:sp>
    </p:spTree>
    <p:extLst>
      <p:ext uri="{BB962C8B-B14F-4D97-AF65-F5344CB8AC3E}">
        <p14:creationId xmlns:p14="http://schemas.microsoft.com/office/powerpoint/2010/main" val="120305528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980728"/>
            <a:ext cx="6552728" cy="4914546"/>
          </a:xfrm>
          <a:prstGeom prst="rect">
            <a:avLst/>
          </a:prstGeom>
        </p:spPr>
      </p:pic>
    </p:spTree>
    <p:extLst>
      <p:ext uri="{BB962C8B-B14F-4D97-AF65-F5344CB8AC3E}">
        <p14:creationId xmlns:p14="http://schemas.microsoft.com/office/powerpoint/2010/main" val="11826218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sp>
        <p:nvSpPr>
          <p:cNvPr id="3" name="Text Placeholder 2"/>
          <p:cNvSpPr>
            <a:spLocks noGrp="1"/>
          </p:cNvSpPr>
          <p:nvPr>
            <p:ph type="body" sz="quarter" idx="10"/>
          </p:nvPr>
        </p:nvSpPr>
        <p:spPr>
          <a:xfrm>
            <a:off x="381000" y="1411552"/>
            <a:ext cx="8382000" cy="2954655"/>
          </a:xfrm>
        </p:spPr>
        <p:txBody>
          <a:bodyPr/>
          <a:lstStyle/>
          <a:p>
            <a:r>
              <a:rPr lang="en-CA" dirty="0"/>
              <a:t>This type of structure could be built anywhere a bridge is being considered</a:t>
            </a:r>
          </a:p>
          <a:p>
            <a:r>
              <a:rPr lang="en-CA" dirty="0"/>
              <a:t>The structural ribs make it a rigid structure</a:t>
            </a:r>
          </a:p>
          <a:p>
            <a:r>
              <a:rPr lang="en-CA" dirty="0"/>
              <a:t>Tendered price was about 25% lower than equivalent bridge</a:t>
            </a:r>
          </a:p>
          <a:p>
            <a:endParaRPr lang="en-CA" dirty="0"/>
          </a:p>
        </p:txBody>
      </p:sp>
    </p:spTree>
    <p:extLst>
      <p:ext uri="{BB962C8B-B14F-4D97-AF65-F5344CB8AC3E}">
        <p14:creationId xmlns:p14="http://schemas.microsoft.com/office/powerpoint/2010/main" val="14195911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124744"/>
            <a:ext cx="6336704" cy="4752528"/>
          </a:xfrm>
          <a:prstGeom prst="rect">
            <a:avLst/>
          </a:prstGeom>
        </p:spPr>
      </p:pic>
    </p:spTree>
    <p:extLst>
      <p:ext uri="{BB962C8B-B14F-4D97-AF65-F5344CB8AC3E}">
        <p14:creationId xmlns:p14="http://schemas.microsoft.com/office/powerpoint/2010/main" val="222607680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052736"/>
            <a:ext cx="6528725" cy="4896544"/>
          </a:xfrm>
          <a:prstGeom prst="rect">
            <a:avLst/>
          </a:prstGeom>
        </p:spPr>
      </p:pic>
    </p:spTree>
    <p:extLst>
      <p:ext uri="{BB962C8B-B14F-4D97-AF65-F5344CB8AC3E}">
        <p14:creationId xmlns:p14="http://schemas.microsoft.com/office/powerpoint/2010/main" val="300002458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Text Placeholder 2"/>
          <p:cNvSpPr>
            <a:spLocks noGrp="1"/>
          </p:cNvSpPr>
          <p:nvPr>
            <p:ph type="body" sz="quarter" idx="10"/>
          </p:nvPr>
        </p:nvSpPr>
        <p:spPr>
          <a:xfrm>
            <a:off x="381000" y="1411552"/>
            <a:ext cx="8382000" cy="2215991"/>
          </a:xfrm>
        </p:spPr>
        <p:txBody>
          <a:bodyPr/>
          <a:lstStyle/>
          <a:p>
            <a:r>
              <a:rPr lang="en-CA" dirty="0"/>
              <a:t>Our promise is that we will manage your projects to the highest standards, while doing our part to build the relationships, both with you as well as the Contractors that work in your County/M.D.</a:t>
            </a:r>
          </a:p>
        </p:txBody>
      </p:sp>
    </p:spTree>
    <p:extLst>
      <p:ext uri="{BB962C8B-B14F-4D97-AF65-F5344CB8AC3E}">
        <p14:creationId xmlns:p14="http://schemas.microsoft.com/office/powerpoint/2010/main" val="21164319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 will Talk About</a:t>
            </a:r>
          </a:p>
        </p:txBody>
      </p:sp>
      <p:sp>
        <p:nvSpPr>
          <p:cNvPr id="3" name="Text Placeholder 2"/>
          <p:cNvSpPr>
            <a:spLocks noGrp="1"/>
          </p:cNvSpPr>
          <p:nvPr>
            <p:ph type="body" sz="quarter" idx="10"/>
          </p:nvPr>
        </p:nvSpPr>
        <p:spPr>
          <a:xfrm>
            <a:off x="473054" y="1434565"/>
            <a:ext cx="8382000" cy="2880789"/>
          </a:xfrm>
        </p:spPr>
        <p:txBody>
          <a:bodyPr/>
          <a:lstStyle/>
          <a:p>
            <a:r>
              <a:rPr lang="en-CA" dirty="0"/>
              <a:t>A few innovative things we do</a:t>
            </a:r>
          </a:p>
          <a:p>
            <a:pPr lvl="1"/>
            <a:r>
              <a:rPr lang="en-CA" dirty="0"/>
              <a:t>Project management</a:t>
            </a:r>
          </a:p>
          <a:p>
            <a:pPr lvl="1"/>
            <a:r>
              <a:rPr lang="en-CA" dirty="0"/>
              <a:t>Proposal price list</a:t>
            </a:r>
          </a:p>
          <a:p>
            <a:pPr lvl="1"/>
            <a:r>
              <a:rPr lang="en-CA" dirty="0"/>
              <a:t>Contractor relationships</a:t>
            </a:r>
          </a:p>
          <a:p>
            <a:r>
              <a:rPr lang="en-CA" dirty="0"/>
              <a:t>A real project</a:t>
            </a:r>
          </a:p>
          <a:p>
            <a:pPr lvl="1"/>
            <a:endParaRPr lang="en-CA" dirty="0"/>
          </a:p>
        </p:txBody>
      </p:sp>
    </p:spTree>
    <p:extLst>
      <p:ext uri="{BB962C8B-B14F-4D97-AF65-F5344CB8AC3E}">
        <p14:creationId xmlns:p14="http://schemas.microsoft.com/office/powerpoint/2010/main" val="28630738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249" y="4356505"/>
            <a:ext cx="7681913" cy="1293812"/>
          </a:xfrm>
        </p:spPr>
        <p:txBody>
          <a:bodyPr>
            <a:normAutofit lnSpcReduction="10000"/>
          </a:bodyPr>
          <a:lstStyle/>
          <a:p>
            <a:r>
              <a:rPr lang="en-US" dirty="0"/>
              <a:t>Bernie Roseke, </a:t>
            </a:r>
            <a:r>
              <a:rPr lang="en-US" dirty="0" err="1"/>
              <a:t>P.Eng</a:t>
            </a:r>
            <a:r>
              <a:rPr lang="en-US" dirty="0"/>
              <a:t>., PMP</a:t>
            </a:r>
          </a:p>
          <a:p>
            <a:r>
              <a:rPr lang="en-US" dirty="0"/>
              <a:t>President</a:t>
            </a:r>
          </a:p>
          <a:p>
            <a:r>
              <a:rPr lang="en-US" dirty="0"/>
              <a:t>Roseke Engineering Ltd.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249" y="1628800"/>
            <a:ext cx="3419872" cy="13515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980728"/>
            <a:ext cx="3648405" cy="2736304"/>
          </a:xfrm>
          <a:prstGeom prst="rect">
            <a:avLst/>
          </a:prstGeom>
        </p:spPr>
      </p:pic>
    </p:spTree>
    <p:extLst>
      <p:ext uri="{BB962C8B-B14F-4D97-AF65-F5344CB8AC3E}">
        <p14:creationId xmlns:p14="http://schemas.microsoft.com/office/powerpoint/2010/main" val="416668775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sp>
        <p:nvSpPr>
          <p:cNvPr id="3" name="Text Placeholder 2"/>
          <p:cNvSpPr>
            <a:spLocks noGrp="1"/>
          </p:cNvSpPr>
          <p:nvPr>
            <p:ph type="body" sz="quarter" idx="10"/>
          </p:nvPr>
        </p:nvSpPr>
        <p:spPr>
          <a:xfrm>
            <a:off x="381000" y="1411552"/>
            <a:ext cx="8382000" cy="4628960"/>
          </a:xfrm>
        </p:spPr>
        <p:txBody>
          <a:bodyPr/>
          <a:lstStyle/>
          <a:p>
            <a:r>
              <a:rPr lang="en-CA" dirty="0"/>
              <a:t>Specialize in County/M.D. bridges</a:t>
            </a:r>
          </a:p>
          <a:p>
            <a:r>
              <a:rPr lang="en-CA" dirty="0"/>
              <a:t>Bernie Roseke has been a bridge engineer for 16 years.  He has designed every type of standard bridge and culvert structure:  CSP, SPCSP, Open bottom culvert, concrete pipe, concrete box, type SL, SLW and SLC standard bridges</a:t>
            </a:r>
          </a:p>
          <a:p>
            <a:r>
              <a:rPr lang="en-CA" dirty="0"/>
              <a:t>Levi </a:t>
            </a:r>
            <a:r>
              <a:rPr lang="en-CA" dirty="0" err="1"/>
              <a:t>Ober</a:t>
            </a:r>
            <a:r>
              <a:rPr lang="en-CA" dirty="0"/>
              <a:t>, P.L.(Eng.) has 13 years of experience in the design and construction of standard bridges and culverts.  He is a class B BIM inspector</a:t>
            </a:r>
          </a:p>
        </p:txBody>
      </p:sp>
    </p:spTree>
    <p:extLst>
      <p:ext uri="{BB962C8B-B14F-4D97-AF65-F5344CB8AC3E}">
        <p14:creationId xmlns:p14="http://schemas.microsoft.com/office/powerpoint/2010/main" val="38092213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Services</a:t>
            </a:r>
          </a:p>
        </p:txBody>
      </p:sp>
      <p:sp>
        <p:nvSpPr>
          <p:cNvPr id="3" name="Text Placeholder 2"/>
          <p:cNvSpPr>
            <a:spLocks noGrp="1"/>
          </p:cNvSpPr>
          <p:nvPr>
            <p:ph type="body" sz="quarter" idx="10"/>
          </p:nvPr>
        </p:nvSpPr>
        <p:spPr>
          <a:xfrm>
            <a:off x="381000" y="1411552"/>
            <a:ext cx="8382000" cy="4235006"/>
          </a:xfrm>
        </p:spPr>
        <p:txBody>
          <a:bodyPr/>
          <a:lstStyle/>
          <a:p>
            <a:r>
              <a:rPr lang="en-CA" dirty="0"/>
              <a:t>If it involves a County bridge file, we can do it!</a:t>
            </a:r>
          </a:p>
          <a:p>
            <a:r>
              <a:rPr lang="en-CA" dirty="0"/>
              <a:t>BIM Inspection</a:t>
            </a:r>
          </a:p>
          <a:p>
            <a:r>
              <a:rPr lang="en-CA" dirty="0"/>
              <a:t>Planning / Assessments</a:t>
            </a:r>
          </a:p>
          <a:p>
            <a:r>
              <a:rPr lang="en-CA" dirty="0"/>
              <a:t>Preliminary Engineering</a:t>
            </a:r>
          </a:p>
          <a:p>
            <a:r>
              <a:rPr lang="en-CA" dirty="0"/>
              <a:t>Design</a:t>
            </a:r>
          </a:p>
          <a:p>
            <a:r>
              <a:rPr lang="en-CA" dirty="0"/>
              <a:t>Tender Preparation</a:t>
            </a:r>
          </a:p>
          <a:p>
            <a:r>
              <a:rPr lang="en-CA" dirty="0"/>
              <a:t>Construction Supervision</a:t>
            </a:r>
          </a:p>
          <a:p>
            <a:r>
              <a:rPr lang="en-CA" dirty="0"/>
              <a:t>Final Details</a:t>
            </a:r>
          </a:p>
        </p:txBody>
      </p:sp>
    </p:spTree>
    <p:extLst>
      <p:ext uri="{BB962C8B-B14F-4D97-AF65-F5344CB8AC3E}">
        <p14:creationId xmlns:p14="http://schemas.microsoft.com/office/powerpoint/2010/main" val="28766931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Project Management</a:t>
            </a:r>
          </a:p>
        </p:txBody>
      </p:sp>
      <p:sp>
        <p:nvSpPr>
          <p:cNvPr id="3" name="Text Placeholder 2"/>
          <p:cNvSpPr>
            <a:spLocks noGrp="1"/>
          </p:cNvSpPr>
          <p:nvPr>
            <p:ph type="body" sz="quarter" idx="10"/>
          </p:nvPr>
        </p:nvSpPr>
        <p:spPr>
          <a:xfrm>
            <a:off x="565030" y="1227521"/>
            <a:ext cx="8382000" cy="3397853"/>
          </a:xfrm>
        </p:spPr>
        <p:txBody>
          <a:bodyPr/>
          <a:lstStyle/>
          <a:p>
            <a:pPr marL="0" indent="0">
              <a:buNone/>
            </a:pPr>
            <a:endParaRPr lang="en-CA" dirty="0"/>
          </a:p>
          <a:p>
            <a:r>
              <a:rPr lang="en-CA" sz="2400" dirty="0"/>
              <a:t>All projects are managed by a certified Project Management Professional (PMP)</a:t>
            </a:r>
          </a:p>
          <a:p>
            <a:r>
              <a:rPr lang="en-CA" sz="2400" dirty="0"/>
              <a:t>Project schedules are approved in advance by the project sponsor</a:t>
            </a:r>
          </a:p>
          <a:p>
            <a:r>
              <a:rPr lang="en-CA" sz="2400" dirty="0"/>
              <a:t>On a weekly basis, earned value reports tell the project manager the current schedule and budget status.  These can be requested by the project sponsor anytime.</a:t>
            </a:r>
          </a:p>
          <a:p>
            <a:r>
              <a:rPr lang="en-CA" sz="2400" dirty="0"/>
              <a:t>Changes to the project schedule are requested in writing.</a:t>
            </a:r>
          </a:p>
        </p:txBody>
      </p:sp>
    </p:spTree>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Proposal Prices</a:t>
            </a:r>
          </a:p>
        </p:txBody>
      </p:sp>
      <p:sp>
        <p:nvSpPr>
          <p:cNvPr id="3" name="Text Placeholder 2"/>
          <p:cNvSpPr>
            <a:spLocks noGrp="1"/>
          </p:cNvSpPr>
          <p:nvPr>
            <p:ph type="body" sz="quarter" idx="10"/>
          </p:nvPr>
        </p:nvSpPr>
        <p:spPr>
          <a:xfrm>
            <a:off x="381000" y="1411552"/>
            <a:ext cx="8382000" cy="3717941"/>
          </a:xfrm>
        </p:spPr>
        <p:txBody>
          <a:bodyPr/>
          <a:lstStyle/>
          <a:p>
            <a:pPr marL="0" indent="0">
              <a:buNone/>
            </a:pPr>
            <a:r>
              <a:rPr lang="en-CA" sz="2400" dirty="0"/>
              <a:t>BASE COST</a:t>
            </a:r>
          </a:p>
          <a:p>
            <a:r>
              <a:rPr lang="en-CA" sz="2400" dirty="0"/>
              <a:t>2400 mm and under CSP – County Installed	$22,500</a:t>
            </a:r>
            <a:r>
              <a:rPr lang="en-CA" dirty="0"/>
              <a:t>	</a:t>
            </a:r>
          </a:p>
          <a:p>
            <a:r>
              <a:rPr lang="en-CA" sz="2400" dirty="0"/>
              <a:t>2400 mm and under CSP – Tendered		$30,100</a:t>
            </a:r>
          </a:p>
          <a:p>
            <a:r>
              <a:rPr lang="en-CA" sz="2400" dirty="0"/>
              <a:t>Greater than 2400 mm CSP			$44,000</a:t>
            </a:r>
          </a:p>
          <a:p>
            <a:r>
              <a:rPr lang="en-CA" sz="2400" dirty="0"/>
              <a:t>Standard Bridge					$83,700</a:t>
            </a:r>
          </a:p>
          <a:p>
            <a:endParaRPr lang="en-CA" sz="2400" dirty="0"/>
          </a:p>
          <a:p>
            <a:pPr marL="0" indent="0">
              <a:buNone/>
            </a:pPr>
            <a:r>
              <a:rPr lang="en-CA" sz="2400" dirty="0"/>
              <a:t>ADDITIONAL ITEMS</a:t>
            </a:r>
          </a:p>
          <a:p>
            <a:r>
              <a:rPr lang="en-CA" sz="2400" dirty="0"/>
              <a:t>QAES Assessment					$4,900</a:t>
            </a:r>
          </a:p>
          <a:p>
            <a:r>
              <a:rPr lang="en-CA" sz="2400" dirty="0"/>
              <a:t>Geotechnical Assessment				$15,100</a:t>
            </a:r>
          </a:p>
        </p:txBody>
      </p:sp>
    </p:spTree>
    <p:extLst>
      <p:ext uri="{BB962C8B-B14F-4D97-AF65-F5344CB8AC3E}">
        <p14:creationId xmlns:p14="http://schemas.microsoft.com/office/powerpoint/2010/main" val="416533835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Relationships with Contractors</a:t>
            </a:r>
          </a:p>
        </p:txBody>
      </p:sp>
      <p:sp>
        <p:nvSpPr>
          <p:cNvPr id="3" name="Text Placeholder 2"/>
          <p:cNvSpPr>
            <a:spLocks noGrp="1"/>
          </p:cNvSpPr>
          <p:nvPr>
            <p:ph type="body" sz="quarter" idx="10"/>
          </p:nvPr>
        </p:nvSpPr>
        <p:spPr>
          <a:xfrm>
            <a:off x="381000" y="1411552"/>
            <a:ext cx="8382000" cy="2308324"/>
          </a:xfrm>
        </p:spPr>
        <p:txBody>
          <a:bodyPr/>
          <a:lstStyle/>
          <a:p>
            <a:r>
              <a:rPr lang="en-CA" dirty="0"/>
              <a:t>“Common Sense on the job site” results in some excellent benefits</a:t>
            </a:r>
          </a:p>
          <a:p>
            <a:pPr lvl="1"/>
            <a:r>
              <a:rPr lang="en-CA" dirty="0"/>
              <a:t>Prices go down down</a:t>
            </a:r>
          </a:p>
          <a:p>
            <a:pPr lvl="1"/>
            <a:r>
              <a:rPr lang="en-CA" dirty="0"/>
              <a:t>Better quality work</a:t>
            </a:r>
          </a:p>
          <a:p>
            <a:pPr lvl="1"/>
            <a:r>
              <a:rPr lang="en-CA" dirty="0"/>
              <a:t>Better County/M.D. reputation</a:t>
            </a:r>
          </a:p>
        </p:txBody>
      </p:sp>
    </p:spTree>
    <p:extLst>
      <p:ext uri="{BB962C8B-B14F-4D97-AF65-F5344CB8AC3E}">
        <p14:creationId xmlns:p14="http://schemas.microsoft.com/office/powerpoint/2010/main" val="32355413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68760"/>
            <a:ext cx="8103298" cy="4608869"/>
          </a:xfrm>
          <a:prstGeom prst="rect">
            <a:avLst/>
          </a:prstGeom>
        </p:spPr>
      </p:pic>
    </p:spTree>
    <p:extLst>
      <p:ext uri="{BB962C8B-B14F-4D97-AF65-F5344CB8AC3E}">
        <p14:creationId xmlns:p14="http://schemas.microsoft.com/office/powerpoint/2010/main" val="302899407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CA" sz="4400" dirty="0" err="1"/>
              <a:t>Etherington</a:t>
            </a:r>
            <a:r>
              <a:rPr lang="en-CA" sz="4400" dirty="0"/>
              <a:t> Creek Culvert Replacement</a:t>
            </a:r>
          </a:p>
        </p:txBody>
      </p:sp>
      <p:sp>
        <p:nvSpPr>
          <p:cNvPr id="3" name="Text Placeholder 2"/>
          <p:cNvSpPr>
            <a:spLocks noGrp="1"/>
          </p:cNvSpPr>
          <p:nvPr>
            <p:ph type="body" sz="quarter" idx="10"/>
          </p:nvPr>
        </p:nvSpPr>
        <p:spPr>
          <a:xfrm>
            <a:off x="381000" y="1411552"/>
            <a:ext cx="8382000" cy="2954655"/>
          </a:xfrm>
        </p:spPr>
        <p:txBody>
          <a:bodyPr/>
          <a:lstStyle/>
          <a:p>
            <a:r>
              <a:rPr lang="en-CA" dirty="0"/>
              <a:t>Featured in Roadrunner Magazine (Page 40)</a:t>
            </a:r>
          </a:p>
          <a:p>
            <a:r>
              <a:rPr lang="en-CA" dirty="0"/>
              <a:t>Existing was 1 – 1200 mm diameter CSP</a:t>
            </a:r>
          </a:p>
          <a:p>
            <a:r>
              <a:rPr lang="en-CA" dirty="0"/>
              <a:t>Replacement was a 7301 mm x 1743 mm Corrugated Aluminum Structural Plate Open Bottom Culvert on Cast-in-Place footings</a:t>
            </a:r>
          </a:p>
          <a:p>
            <a:r>
              <a:rPr lang="en-CA" dirty="0"/>
              <a:t>Owner is Alberta Environment &amp; Parks</a:t>
            </a:r>
          </a:p>
        </p:txBody>
      </p:sp>
    </p:spTree>
    <p:extLst>
      <p:ext uri="{BB962C8B-B14F-4D97-AF65-F5344CB8AC3E}">
        <p14:creationId xmlns:p14="http://schemas.microsoft.com/office/powerpoint/2010/main" val="2467358458"/>
      </p:ext>
    </p:extLst>
  </p:cSld>
  <p:clrMapOvr>
    <a:masterClrMapping/>
  </p:clrMapOvr>
  <p:transition spd="slow">
    <p:cover/>
  </p:transition>
</p:sld>
</file>

<file path=ppt/theme/theme1.xml><?xml version="1.0" encoding="utf-8"?>
<a:theme xmlns:a="http://schemas.openxmlformats.org/drawingml/2006/main" name="1_White with Blue Bar Segoe Template_TP10286789">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Sample presentation slides (White with blue bar design)</Template>
  <TotalTime>2521</TotalTime>
  <Words>737</Words>
  <Application>Microsoft Office PowerPoint</Application>
  <PresentationFormat>On-screen Show (4:3)</PresentationFormat>
  <Paragraphs>84</Paragraphs>
  <Slides>20</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Courier New</vt:lpstr>
      <vt:lpstr>Wingdings</vt:lpstr>
      <vt:lpstr>1_White with Blue Bar Segoe Template_TP10286789</vt:lpstr>
      <vt:lpstr>White with Courier font for code slides</vt:lpstr>
      <vt:lpstr>PowerPoint Presentation</vt:lpstr>
      <vt:lpstr>What I will Talk About</vt:lpstr>
      <vt:lpstr>Company Overview</vt:lpstr>
      <vt:lpstr>Services</vt:lpstr>
      <vt:lpstr>Project Management</vt:lpstr>
      <vt:lpstr>Proposal Prices</vt:lpstr>
      <vt:lpstr>Relationships with Contractors</vt:lpstr>
      <vt:lpstr>Etherington Creek Culvert Replacement</vt:lpstr>
      <vt:lpstr>Etherington Creek Culvert Replacement</vt:lpstr>
      <vt:lpstr>Etherington Creek Culvert Replacement</vt:lpstr>
      <vt:lpstr>Etherington Creek Culvert Replacement</vt:lpstr>
      <vt:lpstr>Etherington Creek Culvert Replacement</vt:lpstr>
      <vt:lpstr>Etherington Creek Culvert Replacement</vt:lpstr>
      <vt:lpstr>Etherington Creek Culvert Replacement</vt:lpstr>
      <vt:lpstr>Etherington Creek Culvert Replacement</vt:lpstr>
      <vt:lpstr>Etherington Creek Culvert Replacement</vt:lpstr>
      <vt:lpstr>Etherington Creek Culvert Replacement</vt:lpstr>
      <vt:lpstr>Etherington Creek Culvert Replacement</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Roseke Engineering</dc:title>
  <dc:creator>Bernie Roseke</dc:creator>
  <cp:keywords/>
  <cp:lastModifiedBy>Bernie Roseke</cp:lastModifiedBy>
  <cp:revision>43</cp:revision>
  <cp:lastPrinted>2016-03-11T22:16:31Z</cp:lastPrinted>
  <dcterms:created xsi:type="dcterms:W3CDTF">2016-02-19T23:04:48Z</dcterms:created>
  <dcterms:modified xsi:type="dcterms:W3CDTF">2017-03-17T21:21:11Z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