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1"/>
  </p:sldMasterIdLst>
  <p:notesMasterIdLst>
    <p:notesMasterId r:id="rId26"/>
  </p:notesMasterIdLst>
  <p:sldIdLst>
    <p:sldId id="292" r:id="rId2"/>
    <p:sldId id="279" r:id="rId3"/>
    <p:sldId id="271" r:id="rId4"/>
    <p:sldId id="278" r:id="rId5"/>
    <p:sldId id="277" r:id="rId6"/>
    <p:sldId id="280" r:id="rId7"/>
    <p:sldId id="272" r:id="rId8"/>
    <p:sldId id="295" r:id="rId9"/>
    <p:sldId id="302" r:id="rId10"/>
    <p:sldId id="298" r:id="rId11"/>
    <p:sldId id="299" r:id="rId12"/>
    <p:sldId id="300" r:id="rId13"/>
    <p:sldId id="301" r:id="rId14"/>
    <p:sldId id="260" r:id="rId15"/>
    <p:sldId id="259" r:id="rId16"/>
    <p:sldId id="293" r:id="rId17"/>
    <p:sldId id="294" r:id="rId18"/>
    <p:sldId id="296" r:id="rId19"/>
    <p:sldId id="297" r:id="rId20"/>
    <p:sldId id="288" r:id="rId21"/>
    <p:sldId id="289" r:id="rId22"/>
    <p:sldId id="290" r:id="rId23"/>
    <p:sldId id="282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AA"/>
    <a:srgbClr val="66190D"/>
    <a:srgbClr val="0E3247"/>
    <a:srgbClr val="E8E7EC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6"/>
  </p:normalViewPr>
  <p:slideViewPr>
    <p:cSldViewPr snapToGrid="0" snapToObjects="1">
      <p:cViewPr>
        <p:scale>
          <a:sx n="75" d="100"/>
          <a:sy n="75" d="100"/>
        </p:scale>
        <p:origin x="946" y="5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ullivan\AppData\Local\Microsoft\Windows\INetCache\Content.Outlook\TZY4P3HY\Copy%20of%20May%202022%20USP%20Municipal%20Members%20Li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sullivan\AppData\Local\Microsoft\Windows\INetCache\Content.Outlook\TZY4P3HY\Copy%20of%20May%202022%20USP%20Municipal%20Members%20Li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Urban </a:t>
            </a:r>
            <a:r>
              <a:rPr lang="en-US" sz="2400" b="1" dirty="0" smtClean="0"/>
              <a:t>Municipalities</a:t>
            </a:r>
            <a:endParaRPr lang="en-US" sz="24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6EF-4891-AF5C-6D078688D18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6EF-4891-AF5C-6D078688D18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4020383E-98ED-4260-919D-A5D3AF9D59A5}" type="VALUE">
                      <a:rPr lang="en-US"/>
                      <a:pPr/>
                      <a:t>[VALUE]</a:t>
                    </a:fld>
                    <a:endParaRPr lang="en-CA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6EF-4891-AF5C-6D078688D181}"/>
                </c:ext>
              </c:extLst>
            </c:dLbl>
            <c:dLbl>
              <c:idx val="1"/>
              <c:layout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6EF-4891-AF5C-6D078688D1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('Pie Charts'!$E$4,'Pie Charts'!$E$5)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('Pie Charts'!$G$4,'Pie Charts'!$G$5)</c:f>
              <c:numCache>
                <c:formatCode>0%</c:formatCode>
                <c:ptCount val="2"/>
                <c:pt idx="0">
                  <c:v>0.43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EF-4891-AF5C-6D078688D1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Rural </a:t>
            </a:r>
            <a:r>
              <a:rPr lang="en-US" sz="2400" b="1" dirty="0" smtClean="0"/>
              <a:t>Municipalities</a:t>
            </a:r>
            <a:endParaRPr lang="en-US" sz="2400" b="1" baseline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960-4904-BBAF-7DF32C65B255}"/>
              </c:ext>
            </c:extLst>
          </c:dPt>
          <c:dPt>
            <c:idx val="1"/>
            <c:bubble3D val="0"/>
            <c:spPr>
              <a:solidFill>
                <a:srgbClr val="5B9BD5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960-4904-BBAF-7DF32C65B25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9960-4904-BBAF-7DF32C65B2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'Pie Charts'!$E$4:$E$5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'Pie Charts'!$I$4:$I$5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60-4904-BBAF-7DF32C65B2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396C0-E5DB-7641-BA7D-7001344CEC1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3277E-65AC-454C-AA52-E7BF0E426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3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C275-0590-466E-81A1-669DE654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595DA-534A-45D8-95C6-B40390346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A8C3D-76B9-4BDB-AC79-57B67BDD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4FE1-FEB9-4E7D-9437-5940AF196DBF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15743-F957-4E21-98F3-F186186E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98DAF-A378-484D-9B63-DA7FA566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32D76-89E6-485A-86AE-C9ABDA67B8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A443D04-35D0-4005-A7F8-EC1CAE170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81" y="518252"/>
            <a:ext cx="4554151" cy="582149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48BFF7-4CA7-4703-94D8-6C25AF45F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0019" y="5640139"/>
            <a:ext cx="900000" cy="699609"/>
          </a:xfrm>
          <a:prstGeom prst="rect">
            <a:avLst/>
          </a:prstGeom>
        </p:spPr>
      </p:pic>
      <p:pic>
        <p:nvPicPr>
          <p:cNvPr id="9" name="Picture 8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520C67A4-1DF8-4C21-AAF3-F834C4603E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56019" y="518252"/>
            <a:ext cx="1944000" cy="9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D469C-1853-4920-8B05-BFCD83A9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91D8D-020F-4436-9E27-085D1D837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E3F5B-B74E-41BE-8989-224D7D69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2F5E1-495E-4CF5-9366-8BD75A57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70827-C0AA-4781-9B94-605A2E42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288C16-D7FA-4F9A-B79B-063E319A43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123C25-0755-4F92-8157-4940F8CE4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4C7C2-E4A3-4C08-852A-874C96DAC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59AC2-07EE-4A8F-86CB-91320E46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01BBA-CACD-4BB4-95A0-32B0C2AE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A4F7-5D6D-4649-91F6-3F92D87F3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667" y="1935650"/>
            <a:ext cx="3903133" cy="357396"/>
          </a:xfrm>
        </p:spPr>
        <p:txBody>
          <a:bodyPr wrap="square" lIns="72000" tIns="72000" rIns="72000" bIns="0" anchor="ctr">
            <a:spAutoFit/>
          </a:bodyPr>
          <a:lstStyle>
            <a:lvl1pPr>
              <a:defRPr sz="2000" b="1" i="0">
                <a:latin typeface="Hind Madurai SemiBold" panose="02000000000000000000" pitchFamily="2" charset="77"/>
                <a:cs typeface="Hind Madurai SemiBold" panose="02000000000000000000" pitchFamily="2" charset="77"/>
              </a:defRPr>
            </a:lvl1pPr>
          </a:lstStyle>
          <a:p>
            <a:r>
              <a:rPr lang="en-US" dirty="0"/>
              <a:t>Body Copy Bullets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FE291-3AA7-6443-904E-F5D7210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5546" y="226625"/>
            <a:ext cx="720000" cy="276999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80937-7EF3-844F-BA67-93EE9A3A7B4F}"/>
              </a:ext>
            </a:extLst>
          </p:cNvPr>
          <p:cNvSpPr/>
          <p:nvPr userDrawn="1"/>
        </p:nvSpPr>
        <p:spPr>
          <a:xfrm>
            <a:off x="-33865" y="503624"/>
            <a:ext cx="540000" cy="7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D038A-9F14-9E40-82B0-BC5E9022D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4039" y="6214533"/>
            <a:ext cx="1901507" cy="162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959F9B-06D8-A547-8666-B40581ECAA9C}"/>
              </a:ext>
            </a:extLst>
          </p:cNvPr>
          <p:cNvSpPr txBox="1">
            <a:spLocks/>
          </p:cNvSpPr>
          <p:nvPr userDrawn="1"/>
        </p:nvSpPr>
        <p:spPr>
          <a:xfrm>
            <a:off x="506135" y="6181452"/>
            <a:ext cx="1441198" cy="229284"/>
          </a:xfrm>
          <a:prstGeom prst="rect">
            <a:avLst/>
          </a:prstGeom>
        </p:spPr>
        <p:txBody>
          <a:bodyPr vert="horz" wrap="square" lIns="72000" tIns="72000" rIns="7200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i="0" kern="1200">
                <a:solidFill>
                  <a:schemeClr val="tx1"/>
                </a:solidFill>
                <a:latin typeface="Hind Madurai" panose="02000000000000000000" pitchFamily="2" charset="77"/>
                <a:ea typeface="+mj-ea"/>
                <a:cs typeface="Hind Madurai" panose="02000000000000000000" pitchFamily="2" charset="77"/>
              </a:defRPr>
            </a:lvl1pPr>
          </a:lstStyle>
          <a:p>
            <a:r>
              <a:rPr lang="en-US" sz="1100" b="1" i="0" dirty="0">
                <a:solidFill>
                  <a:schemeClr val="tx2"/>
                </a:solidFill>
                <a:latin typeface="Hind Madurai" panose="02000000000000000000" pitchFamily="2" charset="77"/>
                <a:cs typeface="Hind Madurai" panose="02000000000000000000" pitchFamily="2" charset="77"/>
              </a:rPr>
              <a:t>#ClickBeforeYouDig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E3183E-2701-1742-9197-3CE47DE0B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720512"/>
            <a:ext cx="3530600" cy="286223"/>
          </a:xfrm>
        </p:spPr>
        <p:txBody>
          <a:bodyPr lIns="72000" tIns="72000" rIns="72000" bIns="0" anchor="ctr" anchorCtr="0">
            <a:spAutoFit/>
          </a:bodyPr>
          <a:lstStyle>
            <a:lvl1pPr marL="0" indent="0">
              <a:buNone/>
              <a:defRPr sz="1500" b="1" i="0" spc="300">
                <a:latin typeface="Hind Madurai SemiBold" panose="02000000000000000000" pitchFamily="2" charset="77"/>
                <a:cs typeface="Hind Madurai SemiBold" panose="02000000000000000000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571F32-DBA4-8F4E-9D4D-BF784E7EBC5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973667" y="2421466"/>
            <a:ext cx="3903133" cy="313362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 sz="1600"/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 sz="1600"/>
            </a:lvl2pPr>
            <a:lvl3pPr marL="914400" indent="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None/>
              <a:defRPr sz="1600"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 sz="1600"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6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A87ADF-DC70-C841-AE64-169560634E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6653" y="1302905"/>
            <a:ext cx="4518139" cy="425218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32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FE291-3AA7-6443-904E-F5D7210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5546" y="226625"/>
            <a:ext cx="720000" cy="276999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80937-7EF3-844F-BA67-93EE9A3A7B4F}"/>
              </a:ext>
            </a:extLst>
          </p:cNvPr>
          <p:cNvSpPr/>
          <p:nvPr userDrawn="1"/>
        </p:nvSpPr>
        <p:spPr>
          <a:xfrm>
            <a:off x="-33865" y="503624"/>
            <a:ext cx="540000" cy="7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D038A-9F14-9E40-82B0-BC5E9022DB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4039" y="6214533"/>
            <a:ext cx="1901507" cy="162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A959F9B-06D8-A547-8666-B40581ECAA9C}"/>
              </a:ext>
            </a:extLst>
          </p:cNvPr>
          <p:cNvSpPr txBox="1">
            <a:spLocks/>
          </p:cNvSpPr>
          <p:nvPr userDrawn="1"/>
        </p:nvSpPr>
        <p:spPr>
          <a:xfrm>
            <a:off x="506135" y="6181452"/>
            <a:ext cx="1441198" cy="229284"/>
          </a:xfrm>
          <a:prstGeom prst="rect">
            <a:avLst/>
          </a:prstGeom>
        </p:spPr>
        <p:txBody>
          <a:bodyPr vert="horz" wrap="square" lIns="72000" tIns="72000" rIns="7200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i="0" kern="1200">
                <a:solidFill>
                  <a:schemeClr val="tx1"/>
                </a:solidFill>
                <a:latin typeface="Hind Madurai" panose="02000000000000000000" pitchFamily="2" charset="77"/>
                <a:ea typeface="+mj-ea"/>
                <a:cs typeface="Hind Madurai" panose="02000000000000000000" pitchFamily="2" charset="77"/>
              </a:defRPr>
            </a:lvl1pPr>
          </a:lstStyle>
          <a:p>
            <a:r>
              <a:rPr lang="en-US" sz="1100" b="1" i="0" dirty="0">
                <a:solidFill>
                  <a:schemeClr val="tx2"/>
                </a:solidFill>
                <a:latin typeface="Hind Madurai" panose="02000000000000000000" pitchFamily="2" charset="77"/>
                <a:cs typeface="Hind Madurai" panose="02000000000000000000" pitchFamily="2" charset="77"/>
              </a:rPr>
              <a:t>#ClickBeforeYouDig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DE3183E-2701-1742-9197-3CE47DE0B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720512"/>
            <a:ext cx="3530600" cy="286223"/>
          </a:xfrm>
        </p:spPr>
        <p:txBody>
          <a:bodyPr lIns="72000" tIns="72000" rIns="72000" bIns="0" anchor="ctr" anchorCtr="0">
            <a:spAutoFit/>
          </a:bodyPr>
          <a:lstStyle>
            <a:lvl1pPr marL="0" indent="0">
              <a:buNone/>
              <a:defRPr sz="1500" b="1" i="0" spc="300">
                <a:latin typeface="Hind Madurai SemiBold" panose="02000000000000000000" pitchFamily="2" charset="77"/>
                <a:cs typeface="Hind Madurai SemiBold" panose="02000000000000000000" pitchFamily="2" charset="77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109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C025-D4DC-495F-B38A-B895F874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3B520-46FD-4671-BE1B-9D3D867D7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F63DD-F6F0-4D96-A839-6CC92186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9E8E0-931D-47F0-9C94-512342C7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F55C8-8E6D-4B59-871E-9C4C88C5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5EBF-AA8E-4882-974C-F72C9448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8DE8B-0DC3-42F4-B7B1-81D96B2C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190F4-877C-4868-93C3-7F9FEE44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922F5-0CB9-4C03-BC2D-C3E18624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5683F-5388-4161-935E-DA69551B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4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97A4-1784-427C-87FA-B5199F78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3AB5B-DFF3-4F2D-BB11-736D3B00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5AF19-589D-4AE1-8112-44D278DD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01035-EDAC-4789-AEF2-DDBAE847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AD810-2BFB-4648-AAE2-AEFC57806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83678-FE4C-4191-9169-32F03BC5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BC8B-8861-44EF-969B-B301B627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112BD-4333-4FBD-8659-02621309B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2AA71-4B5F-4F51-999D-3B0A78A9F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228C8-B4AA-42E0-976E-99E9DBD4E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A7490-655C-45CF-B4FA-49FF5DA80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C54935-F856-4F1B-AE57-A3DB58DB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9ACA2A-B151-4DAC-80E3-892E5BE68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D6DA1-6346-4988-AE63-770CBA64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A6F0-BC84-4D5D-881B-E23B2F854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6D882-ED62-496A-858F-B80244B8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AA151-E487-4263-8046-41FDCCD4E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7FC9C-DAEA-4467-B5B7-78812691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2528F-7920-4C71-B20F-28049D9D3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D3EC9-8A57-4909-BA15-9D4DFAAC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91551-9E41-4DDA-8F84-2FD46966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6A4C4-CDFF-486F-ABB8-CD1F113B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9AA2-E720-4B8B-900C-6A43094B9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B6B9C-5A53-4DF8-BEF6-ED048D290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221A4-FF59-47DB-8C57-C0FB71A9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B74F1-6548-4F9E-9864-EF075840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CE0E9-9C04-4595-8A1F-D6569A19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1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6868-0B0E-40AC-B716-2FA4912D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6468D-1436-4354-A82E-AA929BDF49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A213-CE56-4E1E-9206-C3F6CB467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0E9AA-9330-452A-96BD-35074C4D2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C4B-67BD-49EE-B94F-9A597549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D3B92-B096-4833-BC38-F01E36E8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91B0A5-12B2-4A6B-947A-5803D4F3C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17C23-B4C5-4FB0-969A-E3A4E41BB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F6F57-0D8F-4736-8985-92FCB2530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449EF-A711-D148-A91E-68C2DD0CED5C}" type="datetime1">
              <a:rPr lang="en-CA" smtClean="0"/>
              <a:t>2022-11-02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19A2A-908A-4E34-8EDC-DDE2976C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ED17B-6C98-43EA-830D-A8F397889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9474-3962-A649-A41D-EECFBA8320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9465" y="2526951"/>
            <a:ext cx="5889415" cy="1346898"/>
          </a:xfrm>
        </p:spPr>
        <p:txBody>
          <a:bodyPr>
            <a:noAutofit/>
          </a:bodyPr>
          <a:lstStyle/>
          <a:p>
            <a:pPr algn="r"/>
            <a:r>
              <a:rPr lang="en-US" sz="4800" b="1" dirty="0" smtClean="0">
                <a:latin typeface="+mn-lt"/>
              </a:rPr>
              <a:t>Damage Prevention Legislation for Alberta</a:t>
            </a:r>
            <a:endParaRPr lang="en-CA" sz="4800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2580" y="4178885"/>
            <a:ext cx="468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accent2"/>
                </a:solidFill>
              </a:rPr>
              <a:t>Mike Sullivan</a:t>
            </a:r>
          </a:p>
          <a:p>
            <a:pPr algn="r"/>
            <a:r>
              <a:rPr lang="en-US" sz="2400" b="1" dirty="0" smtClean="0">
                <a:solidFill>
                  <a:schemeClr val="accent2"/>
                </a:solidFill>
              </a:rPr>
              <a:t>President – Utility Safety Partners</a:t>
            </a:r>
            <a:endParaRPr lang="en-CA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The Damage Prevention Process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46189" y="2087244"/>
            <a:ext cx="10383067" cy="3851831"/>
            <a:chOff x="846189" y="2311669"/>
            <a:chExt cx="10383067" cy="3851831"/>
          </a:xfrm>
        </p:grpSpPr>
        <p:pic>
          <p:nvPicPr>
            <p:cNvPr id="1030" name="Picture 6" descr="Cloud processing icon flat design Royalty Free Vector Imag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58"/>
            <a:stretch/>
          </p:blipFill>
          <p:spPr bwMode="auto">
            <a:xfrm>
              <a:off x="4953627" y="2842181"/>
              <a:ext cx="2093485" cy="1736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New notification icon Royalty Free Vector Imag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4"/>
            <a:stretch/>
          </p:blipFill>
          <p:spPr bwMode="auto">
            <a:xfrm>
              <a:off x="8564759" y="2311669"/>
              <a:ext cx="2400866" cy="226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208779" y="2842180"/>
              <a:ext cx="2210943" cy="1906283"/>
              <a:chOff x="883921" y="2721864"/>
              <a:chExt cx="2517011" cy="217017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3921" y="2721864"/>
                <a:ext cx="1272540" cy="988826"/>
              </a:xfrm>
              <a:prstGeom prst="rect">
                <a:avLst/>
              </a:prstGeom>
            </p:spPr>
          </p:pic>
          <p:pic>
            <p:nvPicPr>
              <p:cNvPr id="1028" name="Picture 4" descr="Phone Icon PNG Image | Call logo, Ios icon, Phone ic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461" y="3647569"/>
                <a:ext cx="1244471" cy="1244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" name="Straight Connector 8"/>
              <p:cNvCxnSpPr/>
              <p:nvPr/>
            </p:nvCxnSpPr>
            <p:spPr>
              <a:xfrm flipV="1">
                <a:off x="1188720" y="2887980"/>
                <a:ext cx="1810353" cy="1810353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846189" y="2311669"/>
              <a:ext cx="10383067" cy="3851831"/>
              <a:chOff x="846189" y="2311669"/>
              <a:chExt cx="10383067" cy="385183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910395" y="2311669"/>
                <a:ext cx="2743200" cy="272555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4628769" y="2311669"/>
                <a:ext cx="2743200" cy="272555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8393592" y="2311669"/>
                <a:ext cx="2743200" cy="272555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46189" y="5240170"/>
                <a:ext cx="29607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Click or Call Before You Dig</a:t>
                </a:r>
              </a:p>
              <a:p>
                <a:pPr algn="ctr"/>
                <a:r>
                  <a:rPr lang="en-US" dirty="0" smtClean="0"/>
                  <a:t>~ 450,000 locate requests/</a:t>
                </a:r>
                <a:r>
                  <a:rPr lang="en-US" dirty="0" err="1" smtClean="0"/>
                  <a:t>yr</a:t>
                </a:r>
                <a:endParaRPr lang="en-US" dirty="0" smtClean="0"/>
              </a:p>
              <a:p>
                <a:pPr algn="ctr"/>
                <a:r>
                  <a:rPr lang="en-US" dirty="0" smtClean="0"/>
                  <a:t>(</a:t>
                </a:r>
                <a:r>
                  <a:rPr lang="en-US" dirty="0"/>
                  <a:t>87% are “Clicks</a:t>
                </a:r>
                <a:r>
                  <a:rPr lang="en-US" dirty="0" smtClean="0"/>
                  <a:t>”)</a:t>
                </a:r>
                <a:endParaRPr lang="en-CA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628769" y="5234935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Request is Auto-Processed</a:t>
                </a:r>
                <a:endParaRPr lang="en-CA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301127" y="5187596"/>
                <a:ext cx="29281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Members with Assets in the digging area are notified and must respond</a:t>
                </a:r>
                <a:endParaRPr lang="en-CA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97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Benefits of Registering Energy &amp; Utility Assets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2420" y="2036904"/>
            <a:ext cx="107361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One System / One Approach to initiate the damage prevention process with our Best in Class system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Reduce </a:t>
            </a:r>
            <a:r>
              <a:rPr lang="en-US" sz="2000" dirty="0"/>
              <a:t>utility </a:t>
            </a:r>
            <a:r>
              <a:rPr lang="en-US" sz="2000" dirty="0" smtClean="0"/>
              <a:t>damages, their consequences and societal costs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Demonstration of due </a:t>
            </a:r>
            <a:r>
              <a:rPr lang="en-US" sz="2000" dirty="0" smtClean="0"/>
              <a:t>diligence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Enhanced </a:t>
            </a:r>
            <a:r>
              <a:rPr lang="en-US" sz="2000" dirty="0"/>
              <a:t>cooperation among safety stakeholders toward the achievement of common </a:t>
            </a:r>
            <a:r>
              <a:rPr lang="en-US" sz="2000" dirty="0" smtClean="0"/>
              <a:t>goals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Opportunity </a:t>
            </a:r>
            <a:r>
              <a:rPr lang="en-US" sz="2000" dirty="0"/>
              <a:t>to standardize methods and </a:t>
            </a:r>
            <a:r>
              <a:rPr lang="en-US" sz="2000" dirty="0" smtClean="0"/>
              <a:t>procedures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Economies </a:t>
            </a:r>
            <a:r>
              <a:rPr lang="en-US" sz="2000" dirty="0"/>
              <a:t>of scale and consistency of messages in advertising and public awareness </a:t>
            </a:r>
            <a:r>
              <a:rPr lang="en-US" sz="2000" dirty="0" smtClean="0"/>
              <a:t>programs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Participate in committees that influence the future of damage </a:t>
            </a:r>
            <a:r>
              <a:rPr lang="en-US" sz="2000" dirty="0" smtClean="0"/>
              <a:t>prevention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Contribute to the development of consensus </a:t>
            </a:r>
            <a:r>
              <a:rPr lang="en-US" sz="2000" dirty="0" smtClean="0"/>
              <a:t>positions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Have a voice in the process, share information, and network with </a:t>
            </a:r>
            <a:r>
              <a:rPr lang="en-US" sz="2000" dirty="0" smtClean="0"/>
              <a:t>peers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74601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55432" y="2510589"/>
            <a:ext cx="4916905" cy="553453"/>
          </a:xfrm>
          <a:prstGeom prst="roundRect">
            <a:avLst/>
          </a:prstGeom>
          <a:solidFill>
            <a:srgbClr val="E8E7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Cost of Damage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22822" y="3533835"/>
            <a:ext cx="5149516" cy="2347201"/>
          </a:xfrm>
          <a:prstGeom prst="roundRect">
            <a:avLst/>
          </a:prstGeom>
          <a:solidFill>
            <a:srgbClr val="0E32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5047646" y="3572712"/>
            <a:ext cx="4088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Service </a:t>
            </a:r>
            <a:r>
              <a:rPr lang="en-CA" dirty="0">
                <a:solidFill>
                  <a:srgbClr val="FFE7AA"/>
                </a:solidFill>
              </a:rPr>
              <a:t>disruption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Deployment </a:t>
            </a:r>
            <a:r>
              <a:rPr lang="en-CA" dirty="0">
                <a:solidFill>
                  <a:srgbClr val="FFE7AA"/>
                </a:solidFill>
              </a:rPr>
              <a:t>of emergency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Evacuation</a:t>
            </a:r>
            <a:endParaRPr lang="en-CA" dirty="0">
              <a:solidFill>
                <a:srgbClr val="FFE7AA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Loss </a:t>
            </a:r>
            <a:r>
              <a:rPr lang="en-CA" dirty="0">
                <a:solidFill>
                  <a:srgbClr val="FFE7AA"/>
                </a:solidFill>
              </a:rPr>
              <a:t>of </a:t>
            </a:r>
            <a:r>
              <a:rPr lang="en-CA" dirty="0" smtClean="0">
                <a:solidFill>
                  <a:srgbClr val="FFE7AA"/>
                </a:solidFill>
              </a:rPr>
              <a:t>product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Environmental </a:t>
            </a:r>
            <a:r>
              <a:rPr lang="en-CA" dirty="0">
                <a:solidFill>
                  <a:srgbClr val="FFE7AA"/>
                </a:solidFill>
              </a:rPr>
              <a:t>impact and mitigation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Economic </a:t>
            </a:r>
            <a:r>
              <a:rPr lang="en-CA" dirty="0">
                <a:solidFill>
                  <a:srgbClr val="FFE7AA"/>
                </a:solidFill>
              </a:rPr>
              <a:t>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Work </a:t>
            </a:r>
            <a:r>
              <a:rPr lang="en-CA" dirty="0">
                <a:solidFill>
                  <a:srgbClr val="FFE7AA"/>
                </a:solidFill>
              </a:rPr>
              <a:t>delays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FFE7AA"/>
                </a:solidFill>
              </a:rPr>
              <a:t>Administrative </a:t>
            </a:r>
            <a:r>
              <a:rPr lang="en-CA" dirty="0">
                <a:solidFill>
                  <a:srgbClr val="FFE7AA"/>
                </a:solidFill>
              </a:rPr>
              <a:t>and legal costs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47645" y="2581567"/>
            <a:ext cx="4088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66190D"/>
                </a:solidFill>
              </a:rPr>
              <a:t>Cost to repair damaged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821" t="17538" r="25962" b="26462"/>
          <a:stretch/>
        </p:blipFill>
        <p:spPr>
          <a:xfrm>
            <a:off x="736600" y="1856312"/>
            <a:ext cx="3900841" cy="4209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584338" y="1515512"/>
            <a:ext cx="227936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2021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endParaRPr lang="en-US" sz="1100" dirty="0"/>
          </a:p>
          <a:p>
            <a:r>
              <a:rPr lang="en-US" sz="2400" dirty="0" smtClean="0"/>
              <a:t>Average of </a:t>
            </a:r>
            <a:r>
              <a:rPr lang="en-US" sz="2400" b="1" dirty="0" smtClean="0">
                <a:solidFill>
                  <a:schemeClr val="accent2"/>
                </a:solidFill>
              </a:rPr>
              <a:t>15.2 damages </a:t>
            </a:r>
            <a:r>
              <a:rPr lang="en-US" sz="2400" dirty="0" smtClean="0"/>
              <a:t>to buried energy and utility assets </a:t>
            </a:r>
            <a:r>
              <a:rPr lang="en-US" sz="2400" b="1" dirty="0" smtClean="0"/>
              <a:t>every day</a:t>
            </a:r>
            <a:r>
              <a:rPr lang="en-US" sz="2400" dirty="0" smtClean="0"/>
              <a:t>.</a:t>
            </a:r>
            <a:endParaRPr lang="en-CA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574844" y="4311376"/>
            <a:ext cx="2250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Estimated societal costs in Alberta: $350 Million.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2968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Damage Reporting and Best Practices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417" t="12534" r="18250" b="23999"/>
          <a:stretch/>
        </p:blipFill>
        <p:spPr>
          <a:xfrm>
            <a:off x="736600" y="1856313"/>
            <a:ext cx="3296920" cy="4264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316730" y="2280400"/>
            <a:ext cx="44272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Utility Safety Partners is a member of the Canadian Common Ground Alliance. The CCGA produces the annual Damage Information and Reporting Tool (DIRT) Report identifying root causes of damage.</a:t>
            </a:r>
          </a:p>
          <a:p>
            <a:pPr algn="just"/>
            <a:endParaRPr lang="en-US" dirty="0"/>
          </a:p>
          <a:p>
            <a:pPr algn="just"/>
            <a:r>
              <a:rPr lang="en-US" dirty="0" smtClean="0"/>
              <a:t>USP is proposing mandatory damage reporting within legislation to determine root causes. The damage reporting function is anonymous and not intended to lay blame. Rather, it is designed to develop </a:t>
            </a:r>
            <a:r>
              <a:rPr lang="en-US" dirty="0"/>
              <a:t>methods and best practices to prevent a </a:t>
            </a:r>
            <a:r>
              <a:rPr lang="en-US" dirty="0" smtClean="0"/>
              <a:t>recurrence.</a:t>
            </a:r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3209" t="13733" r="15750" b="27938"/>
          <a:stretch/>
        </p:blipFill>
        <p:spPr>
          <a:xfrm>
            <a:off x="9027160" y="1944499"/>
            <a:ext cx="2529840" cy="41763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3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DECDE-15E4-DC45-8B37-6CFA64E4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5392E-EDC2-714D-A24B-BF2403FDE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94614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Current Legislation in Alberta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The global state of cybercrime legislation: Update as at 30 June 2021! -  N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/>
          <a:stretch/>
        </p:blipFill>
        <p:spPr bwMode="auto">
          <a:xfrm>
            <a:off x="5288280" y="2703379"/>
            <a:ext cx="6842760" cy="34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3120" y="1970505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2005</a:t>
            </a:r>
            <a:r>
              <a:rPr lang="en-US" dirty="0" smtClean="0"/>
              <a:t> - Provincially regulated transmission pipelines must be registered with USP</a:t>
            </a:r>
          </a:p>
          <a:p>
            <a:endParaRPr lang="en-US" dirty="0"/>
          </a:p>
          <a:p>
            <a:r>
              <a:rPr lang="en-US" b="1" dirty="0" smtClean="0"/>
              <a:t>2016</a:t>
            </a:r>
            <a:r>
              <a:rPr lang="en-US" dirty="0" smtClean="0"/>
              <a:t> – Federally regulated transmission pipelines must be registered with USP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3120" y="3591610"/>
            <a:ext cx="965962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Proposed: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 smtClean="0"/>
              <a:t>buried </a:t>
            </a:r>
            <a:r>
              <a:rPr lang="en-US" dirty="0"/>
              <a:t>and aboveground energy and </a:t>
            </a:r>
            <a:r>
              <a:rPr lang="en-US" dirty="0" smtClean="0"/>
              <a:t>utilities </a:t>
            </a:r>
            <a:r>
              <a:rPr lang="en-US" dirty="0"/>
              <a:t>within a public right of way must register with </a:t>
            </a:r>
            <a:r>
              <a:rPr lang="en-US" dirty="0" smtClean="0"/>
              <a:t>USP.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person conducting a ground disturbance must request a locate.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utility owner notified of a ground disturbance must respond.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16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Seed Documents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1167" t="13066" r="13917" b="26667"/>
          <a:stretch/>
        </p:blipFill>
        <p:spPr>
          <a:xfrm rot="1330326">
            <a:off x="8252216" y="1814394"/>
            <a:ext cx="3000210" cy="3787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توییتر \ Senate of Canada در توییتر: «.@SenMitchell's Bill #S229, as  amended, has been adopted at third reading in the Senate:  https://t.co/eBHSRL5P0F #SenCA #cdnpoli https://t.co/DJBpLo6ZiO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960">
            <a:off x="780386" y="2184451"/>
            <a:ext cx="6343032" cy="35158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1833" t="13600" r="14500" b="14400"/>
          <a:stretch/>
        </p:blipFill>
        <p:spPr>
          <a:xfrm rot="21225492">
            <a:off x="6063699" y="364609"/>
            <a:ext cx="2788526" cy="4590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5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Engagement with Alberta Municipalities and Rural Municipalities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600" y="2576977"/>
            <a:ext cx="10922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ABCGA Government Relations portfolio needed to be maintained under new unified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USP developed a Government Relations Committee, released RFP for a Government Relations Consultant and hired Concentric Public Affairs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USP re-initiates relationship with United Conservative Party Member of the Legislative Assembly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Municipal Members Registered with USP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06780" y="2199105"/>
            <a:ext cx="11742420" cy="3713568"/>
            <a:chOff x="906780" y="1970505"/>
            <a:chExt cx="11742420" cy="3713568"/>
          </a:xfrm>
        </p:grpSpPr>
        <p:grpSp>
          <p:nvGrpSpPr>
            <p:cNvPr id="11" name="Group 10"/>
            <p:cNvGrpSpPr/>
            <p:nvPr/>
          </p:nvGrpSpPr>
          <p:grpSpPr>
            <a:xfrm>
              <a:off x="3103200" y="1970505"/>
              <a:ext cx="9546000" cy="3713568"/>
              <a:chOff x="2112600" y="2128104"/>
              <a:chExt cx="9546000" cy="3713568"/>
            </a:xfrm>
          </p:grpSpPr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18056980-EB3A-4820-AC4D-4E8F8A4D8E2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68414199"/>
                  </p:ext>
                </p:extLst>
              </p:nvPr>
            </p:nvGraphicFramePr>
            <p:xfrm>
              <a:off x="2112600" y="2128104"/>
              <a:ext cx="6098829" cy="366595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8D839E6B-5A4F-41B5-9FA5-32C66104209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893595554"/>
                  </p:ext>
                </p:extLst>
              </p:nvPr>
            </p:nvGraphicFramePr>
            <p:xfrm>
              <a:off x="5494020" y="2128104"/>
              <a:ext cx="6164580" cy="37135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  <p:sp>
          <p:nvSpPr>
            <p:cNvPr id="12" name="Rounded Rectangle 11"/>
            <p:cNvSpPr/>
            <p:nvPr/>
          </p:nvSpPr>
          <p:spPr>
            <a:xfrm>
              <a:off x="906780" y="3310048"/>
              <a:ext cx="579120" cy="388620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06780" y="4246466"/>
              <a:ext cx="579120" cy="388620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45920" y="3273525"/>
              <a:ext cx="1897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Registered</a:t>
              </a:r>
              <a:endParaRPr lang="en-CA" sz="2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5920" y="4173421"/>
              <a:ext cx="24460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Not registered</a:t>
              </a:r>
              <a:endParaRPr lang="en-CA" sz="2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8470" y="2243743"/>
            <a:ext cx="313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Voluntary</a:t>
            </a:r>
            <a:r>
              <a:rPr lang="en-US" dirty="0" smtClean="0"/>
              <a:t> </a:t>
            </a: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Registration</a:t>
            </a:r>
            <a:endParaRPr lang="en-CA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Facilitating Municipal Registration with USP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600" y="2142637"/>
            <a:ext cx="10922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USP proposes 5-year </a:t>
            </a:r>
            <a:r>
              <a:rPr lang="en-US" sz="2000" dirty="0" smtClean="0"/>
              <a:t>grace period </a:t>
            </a:r>
            <a:r>
              <a:rPr lang="en-US" sz="2000" dirty="0" smtClean="0"/>
              <a:t>for municipalities to </a:t>
            </a:r>
            <a:r>
              <a:rPr lang="en-US" sz="2000" dirty="0" smtClean="0"/>
              <a:t>register buried and aboveground energy and utility assets with USP (Ontario legislation provided municipalities with 2-year grace period).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Until the location of municipal energy and utility assets have been identified, USP will notify the municipality of any ground disturbance occurring within its boundaries.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Once the location of municipal energy and utility assets have been identified, notifications of proposed ground disturbances will diminish as they will be in relation to shape files / polygon data submitted to USP.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95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Onboarding Process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600" y="2142637"/>
            <a:ext cx="10922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Members provide data to USP’s Member Services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Member Services uploads data onto USP base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Uploaded data is returned to new member for </a:t>
            </a:r>
            <a:r>
              <a:rPr lang="en-US" sz="2000" dirty="0" smtClean="0"/>
              <a:t>final verification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Once the data / base map is confirmed, the member’s data goes live on the system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9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8"/>
            <a:ext cx="5123180" cy="280452"/>
          </a:xfrm>
        </p:spPr>
        <p:txBody>
          <a:bodyPr/>
          <a:lstStyle/>
          <a:p>
            <a:r>
              <a:rPr lang="en-US" dirty="0" smtClean="0"/>
              <a:t>Damage Prevention Legislation for 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The Memo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1242" y="1981048"/>
            <a:ext cx="4411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The 1970s oil and gas boom in Alberta resulted in an unprecedented number of damages and near hits on Canadian Western Natural Gas (now ATCO) facilities planting the seed for a One-Call Notification System in the province.</a:t>
            </a:r>
            <a:endParaRPr lang="en-CA" dirty="0"/>
          </a:p>
        </p:txBody>
      </p:sp>
      <p:grpSp>
        <p:nvGrpSpPr>
          <p:cNvPr id="7" name="Group 6"/>
          <p:cNvGrpSpPr/>
          <p:nvPr/>
        </p:nvGrpSpPr>
        <p:grpSpPr>
          <a:xfrm>
            <a:off x="736600" y="2074379"/>
            <a:ext cx="6491458" cy="3521946"/>
            <a:chOff x="736600" y="1981048"/>
            <a:chExt cx="6491458" cy="35219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3333" t="44060" r="16218" b="40410"/>
            <a:stretch/>
          </p:blipFill>
          <p:spPr>
            <a:xfrm>
              <a:off x="736600" y="3962400"/>
              <a:ext cx="6491458" cy="154059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63333" t="13641" r="16218" b="63929"/>
            <a:stretch/>
          </p:blipFill>
          <p:spPr>
            <a:xfrm>
              <a:off x="736600" y="1981048"/>
              <a:ext cx="6491458" cy="2225192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5201920" y="2404655"/>
            <a:ext cx="1676400" cy="7924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6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Engagement &amp; Transparency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98" t="23488" r="56282" b="10050"/>
          <a:stretch/>
        </p:blipFill>
        <p:spPr>
          <a:xfrm>
            <a:off x="1451317" y="1856312"/>
            <a:ext cx="9167446" cy="50343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51317" y="2164080"/>
            <a:ext cx="1787183" cy="4693920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99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Engagement &amp; Transparency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98" t="23488" r="56282" b="10050"/>
          <a:stretch/>
        </p:blipFill>
        <p:spPr>
          <a:xfrm>
            <a:off x="1451317" y="1856312"/>
            <a:ext cx="9167446" cy="50343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75317" y="2196718"/>
            <a:ext cx="2998763" cy="4693920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90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Engagement &amp; Transparency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898" t="23488" r="56282" b="10050"/>
          <a:stretch/>
        </p:blipFill>
        <p:spPr>
          <a:xfrm>
            <a:off x="1451317" y="1856312"/>
            <a:ext cx="9167446" cy="50343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61660" y="2196718"/>
            <a:ext cx="5029200" cy="4693920"/>
          </a:xfrm>
          <a:prstGeom prst="round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5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Engagement &amp; Transparency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98" y="1970505"/>
            <a:ext cx="5042223" cy="4854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78" y="1932016"/>
            <a:ext cx="4970868" cy="4892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33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D44A4-7EB2-574A-A2BA-7DEBF325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5EF5F-8CF1-2F4C-877D-AC293C942D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619523"/>
            <a:ext cx="5290820" cy="488201"/>
          </a:xfrm>
        </p:spPr>
        <p:txBody>
          <a:bodyPr/>
          <a:lstStyle/>
          <a:p>
            <a:r>
              <a:rPr lang="en-US" dirty="0"/>
              <a:t>Damage Prevention Legislation for Alberta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50" y="2062480"/>
            <a:ext cx="6470380" cy="30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8"/>
            <a:ext cx="5123180" cy="280452"/>
          </a:xfrm>
        </p:spPr>
        <p:txBody>
          <a:bodyPr/>
          <a:lstStyle/>
          <a:p>
            <a:r>
              <a:rPr lang="en-US" dirty="0" smtClean="0"/>
              <a:t>Damage Prevention Legislation for 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The Catalyst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Footage from the explosion on march 2, 1979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981048"/>
            <a:ext cx="6210779" cy="349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83116" y="2125580"/>
            <a:ext cx="44597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March 2, 1979 – Mill Woods, Alberta</a:t>
            </a:r>
          </a:p>
          <a:p>
            <a:endParaRPr lang="en-US" dirty="0"/>
          </a:p>
          <a:p>
            <a:r>
              <a:rPr lang="en-US" dirty="0" smtClean="0"/>
              <a:t>A glass delivery truck driven by Peter Clark passes through a foggy mist migrating across a road. The mist ignites engulfing the vehicle and Mr. Clark sustains lifelong injuries.</a:t>
            </a:r>
          </a:p>
          <a:p>
            <a:endParaRPr lang="en-US" dirty="0"/>
          </a:p>
          <a:p>
            <a:r>
              <a:rPr lang="en-US" dirty="0" smtClean="0"/>
              <a:t>The gas migrates into ditches, sewer systems and basements.</a:t>
            </a:r>
          </a:p>
          <a:p>
            <a:endParaRPr lang="en-US" dirty="0"/>
          </a:p>
          <a:p>
            <a:r>
              <a:rPr lang="en-US" dirty="0" smtClean="0"/>
              <a:t>18,000 people are evacuated.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3790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rch 2, 1979: Propane explosion burns one man, forces 20,000 to evacuate -  PressR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981048"/>
            <a:ext cx="6210779" cy="41281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8"/>
            <a:ext cx="5123180" cy="280452"/>
          </a:xfrm>
        </p:spPr>
        <p:txBody>
          <a:bodyPr/>
          <a:lstStyle/>
          <a:p>
            <a:r>
              <a:rPr lang="en-US" dirty="0" smtClean="0"/>
              <a:t>Damage Prevention Legislation for 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The </a:t>
            </a:r>
            <a:r>
              <a:rPr lang="en-US" b="1" dirty="0" smtClean="0">
                <a:solidFill>
                  <a:schemeClr val="accent2"/>
                </a:solidFill>
              </a:rPr>
              <a:t>Cause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31242" y="1981048"/>
            <a:ext cx="44115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nearby pipeline transporting propane had previously been damaged by heavy equipment. Forensic analysis indicated a crude repair was attempted but never reported. Over time, the integrity of the steel diminished and the pipeline ruptured releasing propane – a heavier than air gas – that migrated to the road where Peter Clark’s vehicle intersected and ignited it.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997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8"/>
            <a:ext cx="5123180" cy="280452"/>
          </a:xfrm>
        </p:spPr>
        <p:txBody>
          <a:bodyPr/>
          <a:lstStyle/>
          <a:p>
            <a:r>
              <a:rPr lang="en-US" dirty="0" smtClean="0"/>
              <a:t>Damage Prevention Legislation for 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Alberta’s Damage Prevention History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29C2B-11D9-4191-BBB0-27DDF8416B37}"/>
              </a:ext>
            </a:extLst>
          </p:cNvPr>
          <p:cNvSpPr txBox="1"/>
          <p:nvPr/>
        </p:nvSpPr>
        <p:spPr>
          <a:xfrm>
            <a:off x="736600" y="2074379"/>
            <a:ext cx="10457180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1982</a:t>
            </a:r>
            <a:r>
              <a:rPr lang="en-US" sz="2000" dirty="0" smtClean="0"/>
              <a:t> – Alberta One-Call Location Corporation is Incorporated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1984</a:t>
            </a:r>
            <a:r>
              <a:rPr lang="en-US" sz="2000" dirty="0" smtClean="0"/>
              <a:t> - first locate request received October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1994</a:t>
            </a:r>
            <a:r>
              <a:rPr lang="en-US" sz="2000" dirty="0" smtClean="0"/>
              <a:t> - One Millionth Locate Request processed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2004</a:t>
            </a:r>
            <a:r>
              <a:rPr lang="en-US" sz="2000" dirty="0" smtClean="0"/>
              <a:t> – Alberta Utility Location Coordination Council becomes Regional Partner of the Common Ground Alliance in Alberta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2004</a:t>
            </a:r>
            <a:r>
              <a:rPr lang="en-US" sz="2000" dirty="0" smtClean="0"/>
              <a:t> – Three Millionth Locate Request processed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2005</a:t>
            </a:r>
            <a:r>
              <a:rPr lang="en-US" sz="2000" dirty="0" smtClean="0"/>
              <a:t> – Alberta Pipeline Regulation mandates registration with AOC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2014</a:t>
            </a:r>
            <a:r>
              <a:rPr lang="en-US" sz="2000" dirty="0" smtClean="0"/>
              <a:t> – AOC creates ClickBeforeYouDig.com website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2015</a:t>
            </a:r>
            <a:r>
              <a:rPr lang="en-US" sz="2000" dirty="0"/>
              <a:t> – AOC initiates ClickBeforeYouDig Trademark </a:t>
            </a:r>
            <a:r>
              <a:rPr lang="en-US" sz="2000" dirty="0" smtClean="0"/>
              <a:t>application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2218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8"/>
            <a:ext cx="5123180" cy="280452"/>
          </a:xfrm>
        </p:spPr>
        <p:txBody>
          <a:bodyPr/>
          <a:lstStyle/>
          <a:p>
            <a:r>
              <a:rPr lang="en-US" dirty="0" smtClean="0"/>
              <a:t>Damage Prevention Legislation for 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Alberta’s Damage Prevention History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029C2B-11D9-4191-BBB0-27DDF8416B37}"/>
              </a:ext>
            </a:extLst>
          </p:cNvPr>
          <p:cNvSpPr txBox="1"/>
          <p:nvPr/>
        </p:nvSpPr>
        <p:spPr>
          <a:xfrm>
            <a:off x="736600" y="2074379"/>
            <a:ext cx="10457180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2019</a:t>
            </a:r>
            <a:r>
              <a:rPr lang="en-US" sz="2000" dirty="0" smtClean="0"/>
              <a:t> – AOC initiates mandatory web requests for Contractors and Members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2019</a:t>
            </a:r>
            <a:r>
              <a:rPr lang="en-US" sz="2000" dirty="0" smtClean="0"/>
              <a:t> – AOC and ABCGA Boards of Directors agree with recommendation to unify services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2020</a:t>
            </a:r>
            <a:r>
              <a:rPr lang="en-US" sz="2000" dirty="0"/>
              <a:t> – AOC Board of Directors revises mandate to include damage prevention to overhead energy and utility assets (Where’s the LINE? campaign)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2020</a:t>
            </a:r>
            <a:r>
              <a:rPr lang="en-US" sz="2000" dirty="0"/>
              <a:t> - AOC is ISO 9001 Certified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2021</a:t>
            </a:r>
            <a:r>
              <a:rPr lang="en-US" sz="2000" dirty="0"/>
              <a:t> – AOC rebrands to Utility Safety Partners </a:t>
            </a:r>
          </a:p>
        </p:txBody>
      </p:sp>
    </p:spTree>
    <p:extLst>
      <p:ext uri="{BB962C8B-B14F-4D97-AF65-F5344CB8AC3E}">
        <p14:creationId xmlns:p14="http://schemas.microsoft.com/office/powerpoint/2010/main" val="216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Unifying Damage Prevention Services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066" y="2738564"/>
            <a:ext cx="11237067" cy="1285472"/>
            <a:chOff x="736600" y="2488184"/>
            <a:chExt cx="10728946" cy="12273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00" y="2867152"/>
              <a:ext cx="3903929" cy="337312"/>
            </a:xfrm>
            <a:prstGeom prst="rect">
              <a:avLst/>
            </a:prstGeom>
          </p:spPr>
        </p:pic>
        <p:pic>
          <p:nvPicPr>
            <p:cNvPr id="1026" name="Picture 2" descr="Alberta One-Call to acquire Alberta Common Ground Allian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38" t="37361" r="10136" b="36528"/>
            <a:stretch/>
          </p:blipFill>
          <p:spPr bwMode="auto">
            <a:xfrm>
              <a:off x="5146026" y="2488184"/>
              <a:ext cx="6319520" cy="1227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03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Unifying Damage Prevention Services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2" y="2326553"/>
            <a:ext cx="7279108" cy="34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9474-3962-A649-A41D-EECFBA8320E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36600" y="723397"/>
            <a:ext cx="5961380" cy="280452"/>
          </a:xfrm>
        </p:spPr>
        <p:txBody>
          <a:bodyPr/>
          <a:lstStyle/>
          <a:p>
            <a:r>
              <a:rPr lang="en-US" dirty="0"/>
              <a:t>Damage Prevention Legislation for </a:t>
            </a:r>
            <a:r>
              <a:rPr lang="en-US" dirty="0" smtClean="0"/>
              <a:t>Alberta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BC4197-5D36-4D21-BD92-FE5D35EEC770}"/>
              </a:ext>
            </a:extLst>
          </p:cNvPr>
          <p:cNvSpPr txBox="1">
            <a:spLocks/>
          </p:cNvSpPr>
          <p:nvPr/>
        </p:nvSpPr>
        <p:spPr>
          <a:xfrm>
            <a:off x="736600" y="1171117"/>
            <a:ext cx="10922000" cy="6343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2"/>
                </a:solidFill>
              </a:rPr>
              <a:t>Utility Safety Partners Governance</a:t>
            </a:r>
            <a:endParaRPr lang="en-US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72" y="1972780"/>
            <a:ext cx="7267448" cy="425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39133</TotalTime>
  <Words>1025</Words>
  <Application>Microsoft Office PowerPoint</Application>
  <PresentationFormat>Widescreen</PresentationFormat>
  <Paragraphs>162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Hind Madurai</vt:lpstr>
      <vt:lpstr>Hind Madurai SemiBold</vt:lpstr>
      <vt:lpstr>Office Theme</vt:lpstr>
      <vt:lpstr>Damage Prevention Legislation for Alberta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Mike Sullivan</dc:creator>
  <cp:lastModifiedBy>Mike Sullivan</cp:lastModifiedBy>
  <cp:revision>82</cp:revision>
  <dcterms:created xsi:type="dcterms:W3CDTF">2021-08-24T20:25:43Z</dcterms:created>
  <dcterms:modified xsi:type="dcterms:W3CDTF">2022-11-03T16:01:07Z</dcterms:modified>
</cp:coreProperties>
</file>