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2"/>
  </p:handoutMasterIdLst>
  <p:sldIdLst>
    <p:sldId id="273" r:id="rId2"/>
    <p:sldId id="275" r:id="rId3"/>
    <p:sldId id="274" r:id="rId4"/>
    <p:sldId id="331" r:id="rId5"/>
    <p:sldId id="276" r:id="rId6"/>
    <p:sldId id="339" r:id="rId7"/>
    <p:sldId id="280" r:id="rId8"/>
    <p:sldId id="334" r:id="rId9"/>
    <p:sldId id="337" r:id="rId10"/>
    <p:sldId id="340" r:id="rId11"/>
  </p:sldIdLst>
  <p:sldSz cx="12192000" cy="6858000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Barlow Condensed SemiBold" panose="00000706000000000000" pitchFamily="2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DD"/>
    <a:srgbClr val="093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0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0981007478673"/>
          <c:y val="4.0083551995011131E-2"/>
          <c:w val="0.84593929995461103"/>
          <c:h val="0.83075648004328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 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62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5-4647-B9C1-F3588C206403}"/>
              </c:ext>
            </c:extLst>
          </c:dPt>
          <c:dPt>
            <c:idx val="1"/>
            <c:invertIfNegative val="0"/>
            <c:bubble3D val="0"/>
            <c:spPr>
              <a:solidFill>
                <a:srgbClr val="7A9A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5-4647-B9C1-F3588C206403}"/>
              </c:ext>
            </c:extLst>
          </c:dPt>
          <c:dPt>
            <c:idx val="2"/>
            <c:invertIfNegative val="0"/>
            <c:bubble3D val="0"/>
            <c:spPr>
              <a:solidFill>
                <a:srgbClr val="009C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05-4647-B9C1-F3588C206403}"/>
              </c:ext>
            </c:extLst>
          </c:dPt>
          <c:dPt>
            <c:idx val="3"/>
            <c:invertIfNegative val="0"/>
            <c:bubble3D val="0"/>
            <c:spPr>
              <a:solidFill>
                <a:srgbClr val="97B7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05-4647-B9C1-F3588C206403}"/>
              </c:ext>
            </c:extLst>
          </c:dPt>
          <c:dPt>
            <c:idx val="4"/>
            <c:invertIfNegative val="0"/>
            <c:bubble3D val="0"/>
            <c:spPr>
              <a:solidFill>
                <a:srgbClr val="00A3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05-4647-B9C1-F3588C206403}"/>
              </c:ext>
            </c:extLst>
          </c:dPt>
          <c:dPt>
            <c:idx val="5"/>
            <c:invertIfNegative val="0"/>
            <c:bubble3D val="0"/>
            <c:spPr>
              <a:solidFill>
                <a:srgbClr val="ED8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05-4647-B9C1-F3588C20640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05-4647-B9C1-F3588C2064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Sheet1!$B$2:$B$9</c:f>
              <c:numCache>
                <c:formatCode>"$"#,##0_);[Red]\("$"#,##0\)</c:formatCode>
                <c:ptCount val="8"/>
                <c:pt idx="0">
                  <c:v>138057.95000000001</c:v>
                </c:pt>
                <c:pt idx="1">
                  <c:v>4929747.22</c:v>
                </c:pt>
                <c:pt idx="2">
                  <c:v>8659691.8100000005</c:v>
                </c:pt>
                <c:pt idx="3">
                  <c:v>9323617.3399999999</c:v>
                </c:pt>
                <c:pt idx="4">
                  <c:v>29131415.100000001</c:v>
                </c:pt>
                <c:pt idx="5">
                  <c:v>83808719.150000006</c:v>
                </c:pt>
                <c:pt idx="6">
                  <c:v>87553852.939999998</c:v>
                </c:pt>
                <c:pt idx="7">
                  <c:v>108739661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605-4647-B9C1-F3588C2064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25"/>
        <c:axId val="808832655"/>
        <c:axId val="928555263"/>
      </c:barChart>
      <c:catAx>
        <c:axId val="8088326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55263"/>
        <c:crosses val="autoZero"/>
        <c:auto val="1"/>
        <c:lblAlgn val="ctr"/>
        <c:lblOffset val="100"/>
        <c:noMultiLvlLbl val="0"/>
      </c:catAx>
      <c:valAx>
        <c:axId val="92855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Spend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83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0BB79B-9FB3-47BE-9BF5-84FAEB3D5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B8779-88D6-4A2A-93A5-3AEDA6303C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709F-E5BA-4C7E-9706-1EC363F9741A}" type="datetimeFigureOut">
              <a:rPr lang="en-CA" smtClean="0"/>
              <a:t>2022-11-07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2743E-B31F-4176-A17D-837C913B35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C40D1-6243-401F-A930-780610506A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6BFF-8F65-4391-BEF2-C83DBE3B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62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31T23:00:19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11,'0'-4,"0"-2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865E5F-5CA2-4512-98A7-70BC2DE4E22F}"/>
              </a:ext>
            </a:extLst>
          </p:cNvPr>
          <p:cNvSpPr txBox="1"/>
          <p:nvPr userDrawn="1"/>
        </p:nvSpPr>
        <p:spPr>
          <a:xfrm>
            <a:off x="374073" y="368879"/>
            <a:ext cx="1141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93B60"/>
                </a:solidFill>
                <a:latin typeface="Barlow Condensed SemiBold" panose="00000706000000000000" pitchFamily="2" charset="0"/>
              </a:rPr>
              <a:t>GUIDELINES</a:t>
            </a:r>
            <a:endParaRPr lang="en-CA" sz="4400" dirty="0">
              <a:solidFill>
                <a:srgbClr val="093B60"/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006E0-A77A-4F58-9FC2-2860EEA90DE0}"/>
              </a:ext>
            </a:extLst>
          </p:cNvPr>
          <p:cNvSpPr txBox="1"/>
          <p:nvPr userDrawn="1"/>
        </p:nvSpPr>
        <p:spPr>
          <a:xfrm>
            <a:off x="440575" y="1421476"/>
            <a:ext cx="11413373" cy="559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800" dirty="0"/>
              <a:t>All of the slides shown by default are there to show available layouts. Remove and add slides as needed.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800" dirty="0"/>
              <a:t>Fonts: Barlow Condensed </a:t>
            </a:r>
            <a:r>
              <a:rPr lang="en-US" sz="2800" dirty="0" err="1"/>
              <a:t>Semibold</a:t>
            </a:r>
            <a:r>
              <a:rPr lang="en-US" sz="2800" dirty="0"/>
              <a:t> (headings) and Calibri (body text) only.</a:t>
            </a:r>
          </a:p>
          <a:p>
            <a:pPr marL="685800" marR="0" lvl="1" indent="-32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55000"/>
              <a:buFont typeface="Wingdings 2" panose="05020102010507070707" pitchFamily="18" charset="2"/>
              <a:buChar char="¯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Exception: Quote slide uses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Bahnschrift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font.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800" dirty="0"/>
              <a:t>Avoid modifying existing layouts. Create a new slide or apply a new layout. </a:t>
            </a:r>
          </a:p>
          <a:p>
            <a:pPr marL="457200" indent="-457200">
              <a:buFont typeface="Wingdings" panose="05000000000000000000" pitchFamily="2" charset="2"/>
              <a:buChar char="w"/>
            </a:pPr>
            <a:r>
              <a:rPr lang="en-US" sz="2800" dirty="0"/>
              <a:t>Avoid moving the image placeholders and text boxes.</a:t>
            </a:r>
          </a:p>
          <a:p>
            <a:pPr marL="457200" indent="-457200">
              <a:buFont typeface="Wingdings" panose="05000000000000000000" pitchFamily="2" charset="2"/>
              <a:buChar char="w"/>
            </a:pPr>
            <a:r>
              <a:rPr lang="en-US" sz="2800" dirty="0"/>
              <a:t>Avoid significant changes to the font sizes (recommended minimum body text size: 28 </a:t>
            </a:r>
            <a:r>
              <a:rPr lang="en-US" sz="2800" dirty="0" err="1"/>
              <a:t>pt</a:t>
            </a:r>
            <a:r>
              <a:rPr lang="en-US" sz="2800" dirty="0"/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800" dirty="0"/>
              <a:t>Please contact Marketing &amp; Communications for presentation development, editing, and support!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800" dirty="0"/>
              <a:t>Please remove this slide before presenting.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180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0D59B-68D0-4679-AF90-4F816D09D6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99" y="1338264"/>
            <a:ext cx="5616576" cy="43127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Leading /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2300-13E6-40BC-BAA9-5ECBB6DCCD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338263"/>
            <a:ext cx="5638801" cy="43127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Leading /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E58DB8-3C2D-498E-B00F-2DD85E02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65126"/>
            <a:ext cx="11439525" cy="8350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21BFFAB-E873-4B42-B074-DB3B66BCE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907649"/>
            <a:ext cx="5610225" cy="3883551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5CD8F6-9B7B-43A7-B836-189E69FD2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199" y="1907648"/>
            <a:ext cx="5610225" cy="3883552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8FF95F-AAAE-4E49-B60D-C32D52649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074" y="6261821"/>
            <a:ext cx="5505450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6CEA6A5-2191-4959-9559-7A7D08277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 w 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8E58DB8-3C2D-498E-B00F-2DD85E02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65126"/>
            <a:ext cx="11439525" cy="8350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21BFFAB-E873-4B42-B074-DB3B66BCE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993901"/>
            <a:ext cx="5610225" cy="3686463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5CD8F6-9B7B-43A7-B836-189E69FD2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199" y="1993899"/>
            <a:ext cx="5610225" cy="3686463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F0B5F09-B757-403F-9A42-0FFD51025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1314450"/>
            <a:ext cx="5638802" cy="5524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sz="3200" dirty="0">
                <a:latin typeface="Barlow Condensed SemiBold" panose="00000706000000000000" pitchFamily="2" charset="0"/>
              </a:rPr>
              <a:t>Heading 2</a:t>
            </a:r>
            <a:endParaRPr lang="en-C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49FDC2-492D-4625-B15F-511750BE2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199" y="1314450"/>
            <a:ext cx="5648326" cy="5524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sz="3200" dirty="0">
                <a:latin typeface="Barlow Condensed SemiBold" panose="00000706000000000000" pitchFamily="2" charset="0"/>
              </a:rPr>
              <a:t>Heading 2</a:t>
            </a:r>
            <a:endParaRPr lang="en-CA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A68DB79-A39F-4FFE-B228-C73E24FD3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5074" y="6261821"/>
            <a:ext cx="5505450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D2B7E0-89A0-40F5-82B0-0058CF77D1C5}"/>
                  </a:ext>
                </a:extLst>
              </p14:cNvPr>
              <p14:cNvContentPartPr/>
              <p14:nvPr userDrawn="1"/>
            </p14:nvContentPartPr>
            <p14:xfrm>
              <a:off x="-168164" y="1451513"/>
              <a:ext cx="360" cy="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D2B7E0-89A0-40F5-82B0-0058CF77D1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77164" y="1442873"/>
                <a:ext cx="180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19D940E9-B6B0-4DAF-B22F-D951856BF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6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8E58DB8-3C2D-498E-B00F-2DD85E02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8" y="365126"/>
            <a:ext cx="5648326" cy="8350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5CD8F6-9B7B-43A7-B836-189E69FD2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199" y="1993899"/>
            <a:ext cx="5610225" cy="4083628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49FDC2-492D-4625-B15F-511750BE2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199" y="1314450"/>
            <a:ext cx="5648326" cy="5524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sz="3200" dirty="0">
                <a:latin typeface="Barlow Condensed SemiBold" panose="00000706000000000000" pitchFamily="2" charset="0"/>
              </a:rPr>
              <a:t>Heading 2</a:t>
            </a:r>
            <a:endParaRPr lang="en-CA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36855D-D846-4A66-B8EE-DAF70CE6C5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C759467F-7E7B-4A18-8877-D3D72B941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F31A4E9-EC0D-4B97-9D4B-82CCDE4624A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854700" cy="685800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5323900 h 6858000"/>
              <a:gd name="connsiteX5" fmla="*/ 6486 w 5854700"/>
              <a:gd name="connsiteY5" fmla="*/ 6848572 h 6858000"/>
              <a:gd name="connsiteX6" fmla="*/ 5311139 w 5854700"/>
              <a:gd name="connsiteY6" fmla="*/ 6848572 h 6858000"/>
              <a:gd name="connsiteX7" fmla="*/ 0 w 5854700"/>
              <a:gd name="connsiteY7" fmla="*/ 5323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700" h="6858000">
                <a:moveTo>
                  <a:pt x="0" y="0"/>
                </a:moveTo>
                <a:lnTo>
                  <a:pt x="5854700" y="0"/>
                </a:lnTo>
                <a:lnTo>
                  <a:pt x="5854700" y="6858000"/>
                </a:lnTo>
                <a:lnTo>
                  <a:pt x="0" y="6858000"/>
                </a:lnTo>
                <a:lnTo>
                  <a:pt x="0" y="5323900"/>
                </a:lnTo>
                <a:cubicBezTo>
                  <a:pt x="2162" y="5832125"/>
                  <a:pt x="4324" y="6340348"/>
                  <a:pt x="6486" y="6848572"/>
                </a:cubicBezTo>
                <a:lnTo>
                  <a:pt x="5311139" y="6848572"/>
                </a:lnTo>
                <a:lnTo>
                  <a:pt x="0" y="53239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 dirty="0"/>
              <a:t>Insert Picture by clicking on the icon below or clicking and dragging an image into the grey area.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69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2657-D37B-451A-8DA2-143A0C2C2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57928FD-7125-4EBE-A070-18FD876E0E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1389857"/>
            <a:ext cx="5605131" cy="3846368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FDD7DD3-1505-463B-858C-D4D18CCBC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851285-DD4C-48CF-9142-792BA3DCE8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7300" y="1389062"/>
            <a:ext cx="5473700" cy="3847163"/>
          </a:xfrm>
          <a:solidFill>
            <a:schemeClr val="bg2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dirty="0"/>
              <a:t>Insert Picture by clicking on the icon below or clicking and dragging an image into the grey area.</a:t>
            </a:r>
            <a:endParaRPr lang="en-CA" dirty="0"/>
          </a:p>
          <a:p>
            <a:endParaRPr lang="en-CA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BA4606-63DA-42FF-9CDE-427B420DB8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13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2657-D37B-451A-8DA2-143A0C2C2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7300" y="365126"/>
            <a:ext cx="5483224" cy="863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57928FD-7125-4EBE-A070-18FD876E0E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7300" y="1389857"/>
            <a:ext cx="5605131" cy="3847162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FDD7DD3-1505-463B-858C-D4D18CCBC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6225"/>
            <a:ext cx="5505450" cy="162098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3DD420-252A-4220-963C-57EDF46A13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854700" cy="685800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5323900 h 6858000"/>
              <a:gd name="connsiteX5" fmla="*/ 6486 w 5854700"/>
              <a:gd name="connsiteY5" fmla="*/ 6848572 h 6858000"/>
              <a:gd name="connsiteX6" fmla="*/ 5311139 w 5854700"/>
              <a:gd name="connsiteY6" fmla="*/ 6848572 h 6858000"/>
              <a:gd name="connsiteX7" fmla="*/ 0 w 5854700"/>
              <a:gd name="connsiteY7" fmla="*/ 5323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700" h="6858000">
                <a:moveTo>
                  <a:pt x="0" y="0"/>
                </a:moveTo>
                <a:lnTo>
                  <a:pt x="5854700" y="0"/>
                </a:lnTo>
                <a:lnTo>
                  <a:pt x="5854700" y="6858000"/>
                </a:lnTo>
                <a:lnTo>
                  <a:pt x="0" y="6858000"/>
                </a:lnTo>
                <a:lnTo>
                  <a:pt x="0" y="5323900"/>
                </a:lnTo>
                <a:cubicBezTo>
                  <a:pt x="2162" y="5832125"/>
                  <a:pt x="4324" y="6340348"/>
                  <a:pt x="6486" y="6848572"/>
                </a:cubicBezTo>
                <a:lnTo>
                  <a:pt x="5311139" y="6848572"/>
                </a:lnTo>
                <a:lnTo>
                  <a:pt x="0" y="53239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 dirty="0"/>
              <a:t>Insert Picture by clicking on the icon below or clicking and dragging an image into the grey area.</a:t>
            </a:r>
            <a:endParaRPr lang="en-C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E8885EC-5630-4692-A49D-B404A8E7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518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FFA414-2BEB-4805-8F71-C38924E117C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93B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4F6DF05-FE5B-4EFD-AA03-ACA1F1D9F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7958" y="2188503"/>
            <a:ext cx="8956084" cy="2120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These days, people say “we need to cancel our agreement” the same way they say, “I believe in you”.</a:t>
            </a:r>
            <a:endParaRPr lang="en-CA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A3D4C8D-162B-479B-834F-9EE66E220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225" y="5048555"/>
            <a:ext cx="8415338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 err="1"/>
              <a:t>Inspirobot</a:t>
            </a:r>
            <a:endParaRPr lang="en-CA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01C8F7C-9861-4ED0-8BAE-F9FC01E5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2"/>
          <a:stretch/>
        </p:blipFill>
        <p:spPr>
          <a:xfrm>
            <a:off x="4953302" y="673003"/>
            <a:ext cx="1619770" cy="12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2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_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DD2CEC-7B46-4EBA-850F-273432E31A70}"/>
              </a:ext>
            </a:extLst>
          </p:cNvPr>
          <p:cNvSpPr txBox="1"/>
          <p:nvPr userDrawn="1"/>
        </p:nvSpPr>
        <p:spPr>
          <a:xfrm>
            <a:off x="1269999" y="823195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>
                <a:solidFill>
                  <a:srgbClr val="093B60"/>
                </a:solidFill>
                <a:latin typeface="Barlow Condensed SemiBold" panose="00000706000000000000" pitchFamily="2" charset="0"/>
              </a:rPr>
              <a:t>OUR PARTNERS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E5174-8ED9-4343-A77A-91847F2AA796}"/>
              </a:ext>
            </a:extLst>
          </p:cNvPr>
          <p:cNvSpPr/>
          <p:nvPr userDrawn="1"/>
        </p:nvSpPr>
        <p:spPr>
          <a:xfrm>
            <a:off x="0" y="1"/>
            <a:ext cx="12192000" cy="652920"/>
          </a:xfrm>
          <a:prstGeom prst="rect">
            <a:avLst/>
          </a:prstGeom>
          <a:solidFill>
            <a:srgbClr val="093B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89052-D735-4FE7-9EFA-C72F3C6DD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 b="5212"/>
          <a:stretch/>
        </p:blipFill>
        <p:spPr>
          <a:xfrm>
            <a:off x="311261" y="2870815"/>
            <a:ext cx="11556541" cy="18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9E5174-8ED9-4343-A77A-91847F2AA7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B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D2CEC-7B46-4EBA-850F-273432E31A70}"/>
              </a:ext>
            </a:extLst>
          </p:cNvPr>
          <p:cNvSpPr txBox="1"/>
          <p:nvPr userDrawn="1"/>
        </p:nvSpPr>
        <p:spPr>
          <a:xfrm>
            <a:off x="1270000" y="2718310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714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B7C0-BA58-46E8-AFE8-E517B1C548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29789"/>
            <a:ext cx="9144000" cy="1943694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5400" kern="1200" dirty="0">
                <a:solidFill>
                  <a:srgbClr val="093B60"/>
                </a:solidFill>
                <a:latin typeface="Barlow Condensed SemiBold" panose="00000706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66785-BF97-41A9-A6DF-750A38DA18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10966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 SemiBold" panose="00000706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Month DD, YYYY</a:t>
            </a:r>
            <a:endParaRPr lang="en-C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E8F781-02F5-43A6-AB2B-8B455CD89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4" y="299134"/>
            <a:ext cx="3541074" cy="1130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7ED8C-F549-4B0D-94E6-B433F59ED9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r="1790"/>
          <a:stretch/>
        </p:blipFill>
        <p:spPr>
          <a:xfrm>
            <a:off x="152992" y="5683000"/>
            <a:ext cx="11923340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hillside, night sky&#10;&#10;Description automatically generated">
            <a:extLst>
              <a:ext uri="{FF2B5EF4-FFF2-40B4-BE49-F238E27FC236}">
                <a16:creationId xmlns:a16="http://schemas.microsoft.com/office/drawing/2014/main" id="{57E8D4E0-3FDE-46B3-887B-C4B0BF60D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57"/>
            <a:ext cx="12192000" cy="53244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F66785-BF97-41A9-A6DF-750A38DA18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10966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 SemiBold" panose="00000706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Month DD, YYYY</a:t>
            </a:r>
            <a:endParaRPr lang="en-C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E8F781-02F5-43A6-AB2B-8B455CD891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4" y="299134"/>
            <a:ext cx="3541074" cy="11306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63A75A-C810-4FD0-A860-AE7B44B61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29789"/>
            <a:ext cx="9144000" cy="1943694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5400" kern="1200" dirty="0">
                <a:solidFill>
                  <a:srgbClr val="093B60"/>
                </a:solidFill>
                <a:latin typeface="Barlow Condensed SemiBold" panose="00000706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294B6-4DD5-49C4-B67D-3D75D3F35ABD}"/>
              </a:ext>
            </a:extLst>
          </p:cNvPr>
          <p:cNvSpPr/>
          <p:nvPr userDrawn="1"/>
        </p:nvSpPr>
        <p:spPr>
          <a:xfrm>
            <a:off x="0" y="6558866"/>
            <a:ext cx="12192000" cy="299134"/>
          </a:xfrm>
          <a:prstGeom prst="rect">
            <a:avLst/>
          </a:prstGeom>
          <a:solidFill>
            <a:srgbClr val="093B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274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(darkthe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661C9-6894-46B2-92E6-E508C0BDA2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B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9B7C0-BA58-46E8-AFE8-E517B1C548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2093"/>
            <a:ext cx="9144000" cy="1941390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5400" kern="1200" dirty="0">
                <a:solidFill>
                  <a:schemeClr val="bg1"/>
                </a:solidFill>
                <a:latin typeface="Barlow Condensed SemiBold" panose="00000706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66785-BF97-41A9-A6DF-750A38DA18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1096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2800" kern="1200" dirty="0">
                <a:solidFill>
                  <a:schemeClr val="bg1"/>
                </a:solidFill>
                <a:latin typeface="Barlow Condensed SemiBold" panose="00000706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Month DD, YYYY</a:t>
            </a:r>
            <a:endParaRPr lang="en-CA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E2FEAA5-6643-4496-A226-B13E92F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5" y="290821"/>
            <a:ext cx="3574322" cy="11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78C159-2CAD-4AD2-9D7C-492E5D9328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B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9B7C0-BA58-46E8-AFE8-E517B1C548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07423"/>
            <a:ext cx="9144000" cy="2387600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5400" kern="1200" dirty="0">
                <a:solidFill>
                  <a:schemeClr val="bg1"/>
                </a:solidFill>
                <a:latin typeface="Barlow Condensed SemiBold" panose="00000706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19F0E0C-00FD-4076-A09F-224246781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2" y="225007"/>
            <a:ext cx="6930042" cy="6407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6B0840-5A39-4406-949D-7EB262841FC2}"/>
              </a:ext>
            </a:extLst>
          </p:cNvPr>
          <p:cNvSpPr txBox="1"/>
          <p:nvPr userDrawn="1"/>
        </p:nvSpPr>
        <p:spPr>
          <a:xfrm>
            <a:off x="374074" y="368879"/>
            <a:ext cx="7015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93B60"/>
                </a:solidFill>
                <a:latin typeface="Barlow Condensed SemiBold" panose="00000706000000000000" pitchFamily="2" charset="0"/>
              </a:rPr>
              <a:t>OUR REACH</a:t>
            </a:r>
            <a:endParaRPr lang="en-CA" sz="4400" dirty="0">
              <a:solidFill>
                <a:srgbClr val="093B60"/>
              </a:solidFill>
              <a:latin typeface="Barlow Condensed SemiBold" panose="00000706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9A071-D064-4AEF-91AB-C7325D656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" r="-3039" b="-4227"/>
          <a:stretch/>
        </p:blipFill>
        <p:spPr>
          <a:xfrm>
            <a:off x="374074" y="1516977"/>
            <a:ext cx="3900802" cy="49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4E14-EFE1-4BAD-B4AC-223E74448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65126"/>
            <a:ext cx="11439525" cy="8350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8938D9-1D0B-45CA-833F-7161BED0D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371601"/>
            <a:ext cx="11439525" cy="4281054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2D2B523-C071-43CF-9ED3-11872887EB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5074" y="6261821"/>
            <a:ext cx="5505450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C729414-92B0-4FF5-895E-9E87ACA6C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9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4E14-EFE1-4BAD-B4AC-223E74448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65126"/>
            <a:ext cx="11439525" cy="8350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8938D9-1D0B-45CA-833F-7161BED0D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990725"/>
            <a:ext cx="11439525" cy="3689639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4B4-0D8F-4A5B-BB87-5F0D8D9D8F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14450"/>
            <a:ext cx="11439525" cy="5524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sz="3200" dirty="0">
                <a:latin typeface="Barlow Condensed SemiBold" panose="00000706000000000000" pitchFamily="2" charset="0"/>
              </a:rPr>
              <a:t>Heading 2</a:t>
            </a:r>
            <a:endParaRPr lang="en-C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5FA80A5-BD3F-4322-B9CA-3944B4834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074" y="6261821"/>
            <a:ext cx="5505450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62A22037-807F-45C3-AE87-44A7A8A83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50A6AC-7EE7-4914-B37F-5784799A6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65126"/>
            <a:ext cx="11439525" cy="8350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966A02-7082-4145-8E26-9009EC2E5E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390650"/>
            <a:ext cx="5610225" cy="4280477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2B080F5-4A7C-45C8-933C-038B9B70F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0299" y="1390650"/>
            <a:ext cx="5610225" cy="4280477"/>
          </a:xfrm>
        </p:spPr>
        <p:txBody>
          <a:bodyPr/>
          <a:lstStyle>
            <a:lvl2pPr marL="685800" indent="-228600">
              <a:buSzPct val="55000"/>
              <a:buFont typeface="Wingdings 2" panose="05020102010507070707" pitchFamily="18" charset="2"/>
              <a:buChar char="¯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14AB1E-7D2B-49FB-B051-7DCF21B5A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074" y="6261821"/>
            <a:ext cx="5505450" cy="32370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093B60"/>
                </a:solidFill>
                <a:latin typeface="Barlow Condensed SemiBold" panose="00000706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A33465A-1672-44BB-8359-25CA9553B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0" r="19723"/>
          <a:stretch/>
        </p:blipFill>
        <p:spPr>
          <a:xfrm>
            <a:off x="0" y="5237018"/>
            <a:ext cx="550545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DC981-5D7E-401A-9D03-0B4DBABF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6"/>
            <a:ext cx="11439525" cy="863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 1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8B13C-F802-4824-9236-B87471006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76375"/>
            <a:ext cx="11439525" cy="470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marL="74295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SzPct val="50000"/>
              <a:buFont typeface="Wingdings 2" panose="05020102010507070707" pitchFamily="18" charset="2"/>
              <a:buChar char="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65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8" r:id="rId3"/>
    <p:sldLayoutId id="2147483662" r:id="rId4"/>
    <p:sldLayoutId id="2147483663" r:id="rId5"/>
    <p:sldLayoutId id="2147483666" r:id="rId6"/>
    <p:sldLayoutId id="2147483650" r:id="rId7"/>
    <p:sldLayoutId id="2147483659" r:id="rId8"/>
    <p:sldLayoutId id="2147483652" r:id="rId9"/>
    <p:sldLayoutId id="2147483653" r:id="rId10"/>
    <p:sldLayoutId id="2147483660" r:id="rId11"/>
    <p:sldLayoutId id="2147483661" r:id="rId12"/>
    <p:sldLayoutId id="2147483664" r:id="rId13"/>
    <p:sldLayoutId id="2147483665" r:id="rId14"/>
    <p:sldLayoutId id="2147483656" r:id="rId15"/>
    <p:sldLayoutId id="2147483667" r:id="rId16"/>
    <p:sldLayoutId id="2147483657" r:id="rId17"/>
    <p:sldLayoutId id="21474836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93B60"/>
          </a:solidFill>
          <a:latin typeface="Barlow Condensed SemiBold" panose="000007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w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AFF3-20BF-49A9-8F32-5AF07BC05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AMSA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2F2D8-3558-45FE-9E97-B0C85DE1D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November 8, 2022</a:t>
            </a:r>
          </a:p>
        </p:txBody>
      </p:sp>
    </p:spTree>
    <p:extLst>
      <p:ext uri="{BB962C8B-B14F-4D97-AF65-F5344CB8AC3E}">
        <p14:creationId xmlns:p14="http://schemas.microsoft.com/office/powerpoint/2010/main" val="3145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A1E34-3E1F-4E9C-BC8D-7E6961E41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THANK YOU FOR YOUR PARTNERSHIP!</a:t>
            </a:r>
          </a:p>
          <a:p>
            <a:endParaRPr lang="en-CA" dirty="0"/>
          </a:p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2014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365126"/>
            <a:ext cx="5483224" cy="863599"/>
          </a:xfrm>
        </p:spPr>
        <p:txBody>
          <a:bodyPr anchor="ctr">
            <a:normAutofit/>
          </a:bodyPr>
          <a:lstStyle/>
          <a:p>
            <a:r>
              <a:rPr lang="en-US" dirty="0"/>
              <a:t>WHY ARE WE HERE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FE7F3-7198-47AC-AB0C-E0A7D390C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7300" y="1389857"/>
            <a:ext cx="5605131" cy="3847162"/>
          </a:xfrm>
        </p:spPr>
        <p:txBody>
          <a:bodyPr>
            <a:normAutofit/>
          </a:bodyPr>
          <a:lstStyle/>
          <a:p>
            <a:r>
              <a:rPr lang="en-US" dirty="0"/>
              <a:t>Year in Review- Canoe’s inaugural year</a:t>
            </a:r>
          </a:p>
          <a:p>
            <a:r>
              <a:rPr lang="en-US" dirty="0"/>
              <a:t>Canadian Procurement update its changing landscape</a:t>
            </a:r>
          </a:p>
          <a:p>
            <a:r>
              <a:rPr lang="en-US" dirty="0"/>
              <a:t>Supply Chain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CA" dirty="0"/>
          </a:p>
        </p:txBody>
      </p:sp>
      <p:pic>
        <p:nvPicPr>
          <p:cNvPr id="1026" name="Picture 2" descr="40,099 Canoe Lake Stock Photos, Pictures &amp; Royalty-Free Images - iStock">
            <a:extLst>
              <a:ext uri="{FF2B5EF4-FFF2-40B4-BE49-F238E27FC236}">
                <a16:creationId xmlns:a16="http://schemas.microsoft.com/office/drawing/2014/main" id="{20E39877-4B72-4776-9263-2F69D48FF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r="21207" b="-1"/>
          <a:stretch/>
        </p:blipFill>
        <p:spPr bwMode="auto">
          <a:xfrm>
            <a:off x="20" y="10"/>
            <a:ext cx="5854680" cy="685799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5323900 h 6858000"/>
              <a:gd name="connsiteX5" fmla="*/ 6486 w 5854700"/>
              <a:gd name="connsiteY5" fmla="*/ 6848572 h 6858000"/>
              <a:gd name="connsiteX6" fmla="*/ 5311139 w 5854700"/>
              <a:gd name="connsiteY6" fmla="*/ 6848572 h 6858000"/>
              <a:gd name="connsiteX7" fmla="*/ 0 w 5854700"/>
              <a:gd name="connsiteY7" fmla="*/ 5323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700" h="6858000">
                <a:moveTo>
                  <a:pt x="0" y="0"/>
                </a:moveTo>
                <a:lnTo>
                  <a:pt x="5854700" y="0"/>
                </a:lnTo>
                <a:lnTo>
                  <a:pt x="5854700" y="6858000"/>
                </a:lnTo>
                <a:lnTo>
                  <a:pt x="0" y="6858000"/>
                </a:lnTo>
                <a:lnTo>
                  <a:pt x="0" y="5323900"/>
                </a:lnTo>
                <a:cubicBezTo>
                  <a:pt x="2162" y="5832125"/>
                  <a:pt x="4324" y="6340348"/>
                  <a:pt x="6486" y="6848572"/>
                </a:cubicBezTo>
                <a:lnTo>
                  <a:pt x="5311139" y="6848572"/>
                </a:lnTo>
                <a:lnTo>
                  <a:pt x="0" y="53239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/>
          <a:p>
            <a:r>
              <a:rPr lang="en-CA" sz="1500"/>
              <a:t>SUPPLIER SUMMIT</a:t>
            </a:r>
          </a:p>
        </p:txBody>
      </p:sp>
    </p:spTree>
    <p:extLst>
      <p:ext uri="{BB962C8B-B14F-4D97-AF65-F5344CB8AC3E}">
        <p14:creationId xmlns:p14="http://schemas.microsoft.com/office/powerpoint/2010/main" val="254048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A" dirty="0"/>
              <a:t>ANOE ORGANIZATIONAL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CA" dirty="0"/>
              <a:t>UPPLIER SUMMMIT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3CAFF-E19C-4FF7-9F44-3456DE217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b="23122"/>
          <a:stretch/>
        </p:blipFill>
        <p:spPr>
          <a:xfrm>
            <a:off x="711331" y="1212012"/>
            <a:ext cx="11207485" cy="44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6D23A65-9E99-6C5C-C28E-630AC47563F7}"/>
              </a:ext>
            </a:extLst>
          </p:cNvPr>
          <p:cNvSpPr txBox="1">
            <a:spLocks/>
          </p:cNvSpPr>
          <p:nvPr/>
        </p:nvSpPr>
        <p:spPr>
          <a:xfrm>
            <a:off x="292231" y="154306"/>
            <a:ext cx="11670383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93B60"/>
                </a:solidFill>
                <a:latin typeface="Barlow Condensed SemiBold" panose="00000706000000000000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CANOE TRADE AREAS</a:t>
            </a:r>
          </a:p>
        </p:txBody>
      </p:sp>
      <p:pic>
        <p:nvPicPr>
          <p:cNvPr id="5" name="Picture 4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E4527AB3-C498-119D-6E52-6E8D43F66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2" y="602929"/>
            <a:ext cx="9464660" cy="610076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E5D280-675A-4EE4-97ED-AD169EE11A9B}"/>
              </a:ext>
            </a:extLst>
          </p:cNvPr>
          <p:cNvSpPr txBox="1">
            <a:spLocks/>
          </p:cNvSpPr>
          <p:nvPr/>
        </p:nvSpPr>
        <p:spPr>
          <a:xfrm>
            <a:off x="6315074" y="6261821"/>
            <a:ext cx="5505450" cy="323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Barlow Condensed SemiBold" panose="00000706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CA" dirty="0">
                <a:solidFill>
                  <a:schemeClr val="tx2"/>
                </a:solidFill>
              </a:rPr>
              <a:t>UPPLIER SUMMMIT</a:t>
            </a:r>
          </a:p>
        </p:txBody>
      </p:sp>
    </p:spTree>
    <p:extLst>
      <p:ext uri="{BB962C8B-B14F-4D97-AF65-F5344CB8AC3E}">
        <p14:creationId xmlns:p14="http://schemas.microsoft.com/office/powerpoint/2010/main" val="213978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86278"/>
                </a:solidFill>
              </a:rPr>
              <a:t>Canoe Capital spend FY 14/15 – 21/22 (USD)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Canoe &amp; Insurance Team Meeting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474D0F-5DC7-4607-8045-3A2729CC5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687004"/>
              </p:ext>
            </p:extLst>
          </p:nvPr>
        </p:nvGraphicFramePr>
        <p:xfrm>
          <a:off x="979117" y="1306387"/>
          <a:ext cx="10233765" cy="48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4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365126"/>
            <a:ext cx="5483224" cy="863599"/>
          </a:xfrm>
        </p:spPr>
        <p:txBody>
          <a:bodyPr anchor="ctr">
            <a:normAutofit/>
          </a:bodyPr>
          <a:lstStyle/>
          <a:p>
            <a:r>
              <a:rPr lang="en-US" sz="2800"/>
              <a:t>GOVERNEMENTAL PROCUREMENT- What are they saying</a:t>
            </a:r>
            <a:endParaRPr lang="en-CA" sz="2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FE7F3-7198-47AC-AB0C-E0A7D390C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7300" y="1389857"/>
            <a:ext cx="5605131" cy="3847162"/>
          </a:xfrm>
        </p:spPr>
        <p:txBody>
          <a:bodyPr>
            <a:normAutofit/>
          </a:bodyPr>
          <a:lstStyle/>
          <a:p>
            <a:r>
              <a:rPr lang="en-US" dirty="0"/>
              <a:t>Supply chain issues</a:t>
            </a:r>
          </a:p>
          <a:p>
            <a:r>
              <a:rPr lang="en-US" dirty="0"/>
              <a:t>Increased pricing- even after time of order</a:t>
            </a:r>
          </a:p>
          <a:p>
            <a:r>
              <a:rPr lang="en-US" dirty="0"/>
              <a:t>Huge push to shop pricing and buy local</a:t>
            </a:r>
          </a:p>
          <a:p>
            <a:r>
              <a:rPr lang="en-US" dirty="0"/>
              <a:t>Labour shortage</a:t>
            </a:r>
          </a:p>
          <a:p>
            <a:r>
              <a:rPr lang="en-US" dirty="0"/>
              <a:t>Silver Wave of Retirement </a:t>
            </a:r>
          </a:p>
          <a:p>
            <a:endParaRPr lang="en-CA" dirty="0"/>
          </a:p>
        </p:txBody>
      </p:sp>
      <p:pic>
        <p:nvPicPr>
          <p:cNvPr id="5122" name="Picture 2" descr="A Step-by-Step Guide to Starting a Business - businessnewsdaily.com">
            <a:extLst>
              <a:ext uri="{FF2B5EF4-FFF2-40B4-BE49-F238E27FC236}">
                <a16:creationId xmlns:a16="http://schemas.microsoft.com/office/drawing/2014/main" id="{6B3478B8-EEBA-4BDA-8C6C-223E46C44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5" r="6340" b="-1"/>
          <a:stretch/>
        </p:blipFill>
        <p:spPr bwMode="auto">
          <a:xfrm>
            <a:off x="20" y="10"/>
            <a:ext cx="5854680" cy="685799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5323900 h 6858000"/>
              <a:gd name="connsiteX5" fmla="*/ 6486 w 5854700"/>
              <a:gd name="connsiteY5" fmla="*/ 6848572 h 6858000"/>
              <a:gd name="connsiteX6" fmla="*/ 5311139 w 5854700"/>
              <a:gd name="connsiteY6" fmla="*/ 6848572 h 6858000"/>
              <a:gd name="connsiteX7" fmla="*/ 0 w 5854700"/>
              <a:gd name="connsiteY7" fmla="*/ 5323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700" h="6858000">
                <a:moveTo>
                  <a:pt x="0" y="0"/>
                </a:moveTo>
                <a:lnTo>
                  <a:pt x="5854700" y="0"/>
                </a:lnTo>
                <a:lnTo>
                  <a:pt x="5854700" y="6858000"/>
                </a:lnTo>
                <a:lnTo>
                  <a:pt x="0" y="6858000"/>
                </a:lnTo>
                <a:lnTo>
                  <a:pt x="0" y="5323900"/>
                </a:lnTo>
                <a:cubicBezTo>
                  <a:pt x="2162" y="5832125"/>
                  <a:pt x="4324" y="6340348"/>
                  <a:pt x="6486" y="6848572"/>
                </a:cubicBezTo>
                <a:lnTo>
                  <a:pt x="5311139" y="6848572"/>
                </a:lnTo>
                <a:lnTo>
                  <a:pt x="0" y="53239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/>
          <a:p>
            <a:r>
              <a:rPr lang="en-US" sz="1500"/>
              <a:t>S</a:t>
            </a:r>
            <a:r>
              <a:rPr lang="en-CA" sz="1500"/>
              <a:t>UPPLIER SUMMIT</a:t>
            </a:r>
          </a:p>
        </p:txBody>
      </p:sp>
    </p:spTree>
    <p:extLst>
      <p:ext uri="{BB962C8B-B14F-4D97-AF65-F5344CB8AC3E}">
        <p14:creationId xmlns:p14="http://schemas.microsoft.com/office/powerpoint/2010/main" val="381868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365126"/>
            <a:ext cx="5483224" cy="863599"/>
          </a:xfrm>
        </p:spPr>
        <p:txBody>
          <a:bodyPr anchor="ctr">
            <a:normAutofit/>
          </a:bodyPr>
          <a:lstStyle/>
          <a:p>
            <a:r>
              <a:rPr lang="en-US" sz="2800"/>
              <a:t>GOVERNEMENTAL PROCUREMENT- AN EVOLVING LANDSCAPE</a:t>
            </a:r>
            <a:endParaRPr lang="en-CA" sz="2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FE7F3-7198-47AC-AB0C-E0A7D390C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7300" y="1389857"/>
            <a:ext cx="5605131" cy="3847162"/>
          </a:xfrm>
        </p:spPr>
        <p:txBody>
          <a:bodyPr>
            <a:normAutofit/>
          </a:bodyPr>
          <a:lstStyle/>
          <a:p>
            <a:r>
              <a:rPr lang="en-US" dirty="0"/>
              <a:t>As Canoe’s reach has grown so has the scrutiny by our membership</a:t>
            </a:r>
          </a:p>
          <a:p>
            <a:r>
              <a:rPr lang="en-US" dirty="0"/>
              <a:t>They are demanding more information- and rightful so!</a:t>
            </a:r>
          </a:p>
          <a:p>
            <a:r>
              <a:rPr lang="en-US" dirty="0"/>
              <a:t>Provincial governments have pushed toward local buying</a:t>
            </a:r>
          </a:p>
          <a:p>
            <a:r>
              <a:rPr lang="en-US" dirty="0"/>
              <a:t>Centralized programs and the single point of access</a:t>
            </a:r>
          </a:p>
          <a:p>
            <a:endParaRPr lang="en-CA" dirty="0"/>
          </a:p>
        </p:txBody>
      </p:sp>
      <p:pic>
        <p:nvPicPr>
          <p:cNvPr id="8194" name="Picture 2" descr="BRI v Phillips: a changing landscape?">
            <a:extLst>
              <a:ext uri="{FF2B5EF4-FFF2-40B4-BE49-F238E27FC236}">
                <a16:creationId xmlns:a16="http://schemas.microsoft.com/office/drawing/2014/main" id="{4F8D017F-B074-47A8-A75C-F8B5B7086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r="4852" b="-1"/>
          <a:stretch/>
        </p:blipFill>
        <p:spPr bwMode="auto">
          <a:xfrm>
            <a:off x="20" y="10"/>
            <a:ext cx="5854680" cy="685799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5323900 h 6858000"/>
              <a:gd name="connsiteX5" fmla="*/ 6486 w 5854700"/>
              <a:gd name="connsiteY5" fmla="*/ 6848572 h 6858000"/>
              <a:gd name="connsiteX6" fmla="*/ 5311139 w 5854700"/>
              <a:gd name="connsiteY6" fmla="*/ 6848572 h 6858000"/>
              <a:gd name="connsiteX7" fmla="*/ 0 w 5854700"/>
              <a:gd name="connsiteY7" fmla="*/ 5323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700" h="6858000">
                <a:moveTo>
                  <a:pt x="0" y="0"/>
                </a:moveTo>
                <a:lnTo>
                  <a:pt x="5854700" y="0"/>
                </a:lnTo>
                <a:lnTo>
                  <a:pt x="5854700" y="6858000"/>
                </a:lnTo>
                <a:lnTo>
                  <a:pt x="0" y="6858000"/>
                </a:lnTo>
                <a:lnTo>
                  <a:pt x="0" y="5323900"/>
                </a:lnTo>
                <a:cubicBezTo>
                  <a:pt x="2162" y="5832125"/>
                  <a:pt x="4324" y="6340348"/>
                  <a:pt x="6486" y="6848572"/>
                </a:cubicBezTo>
                <a:lnTo>
                  <a:pt x="5311139" y="6848572"/>
                </a:lnTo>
                <a:lnTo>
                  <a:pt x="0" y="5323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/>
          <a:p>
            <a:r>
              <a:rPr lang="en-US" sz="1500"/>
              <a:t>S</a:t>
            </a:r>
            <a:r>
              <a:rPr lang="en-CA" sz="1500"/>
              <a:t>UPPLIER SUMMIT</a:t>
            </a:r>
          </a:p>
        </p:txBody>
      </p:sp>
    </p:spTree>
    <p:extLst>
      <p:ext uri="{BB962C8B-B14F-4D97-AF65-F5344CB8AC3E}">
        <p14:creationId xmlns:p14="http://schemas.microsoft.com/office/powerpoint/2010/main" val="307525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GOVERNEMENTAL PROCUREMENT- AN EVOLVING LANDSCAPE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FE7F3-7198-47AC-AB0C-E0A7D390C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073" y="1449532"/>
            <a:ext cx="4371254" cy="4288100"/>
          </a:xfrm>
        </p:spPr>
        <p:txBody>
          <a:bodyPr>
            <a:normAutofit/>
          </a:bodyPr>
          <a:lstStyle/>
          <a:p>
            <a:r>
              <a:rPr lang="en-US" dirty="0"/>
              <a:t>Canoe is updating its website</a:t>
            </a:r>
          </a:p>
          <a:p>
            <a:r>
              <a:rPr lang="en-US" dirty="0"/>
              <a:t>Updates will include RFP documentation, Evaluation and Contract documents</a:t>
            </a:r>
          </a:p>
          <a:p>
            <a:r>
              <a:rPr lang="en-US" dirty="0"/>
              <a:t>Member and member number csv. Download</a:t>
            </a:r>
          </a:p>
          <a:p>
            <a:r>
              <a:rPr lang="en-US" dirty="0"/>
              <a:t>More material on the Supplier Hub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CA" dirty="0"/>
              <a:t>UPPLIER SUMMIT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5DEF5-EB48-4681-9A00-B74F7647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93" y="1456918"/>
            <a:ext cx="7098260" cy="39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B86F40-5C08-4550-BD67-BF79645F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65126"/>
            <a:ext cx="11478779" cy="835024"/>
          </a:xfrm>
        </p:spPr>
        <p:txBody>
          <a:bodyPr anchor="ctr">
            <a:normAutofit/>
          </a:bodyPr>
          <a:lstStyle/>
          <a:p>
            <a:r>
              <a:rPr lang="en-US" dirty="0"/>
              <a:t>ESGs AND PROCUREMENT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FE7F3-7198-47AC-AB0C-E0A7D390C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198" y="1387186"/>
            <a:ext cx="5610225" cy="4083628"/>
          </a:xfrm>
        </p:spPr>
        <p:txBody>
          <a:bodyPr>
            <a:normAutofit/>
          </a:bodyPr>
          <a:lstStyle/>
          <a:p>
            <a:r>
              <a:rPr lang="en-US" dirty="0"/>
              <a:t>ESGs or SDGs are being put into the tender process</a:t>
            </a:r>
          </a:p>
          <a:p>
            <a:r>
              <a:rPr lang="en-US" dirty="0"/>
              <a:t>There is no standardized approach to ESGs </a:t>
            </a:r>
          </a:p>
          <a:p>
            <a:r>
              <a:rPr lang="en-US" dirty="0"/>
              <a:t>Make sure your supporting reports are easy to access </a:t>
            </a:r>
          </a:p>
          <a:p>
            <a:r>
              <a:rPr lang="en-US" dirty="0"/>
              <a:t>Quantify your efforts to show real savings or environmental reductions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AA6783-D6F0-4FCB-B47F-7345D93EE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198" y="6261821"/>
            <a:ext cx="5648326" cy="323705"/>
          </a:xfrm>
        </p:spPr>
        <p:txBody>
          <a:bodyPr anchor="ctr">
            <a:normAutofit/>
          </a:bodyPr>
          <a:lstStyle/>
          <a:p>
            <a:r>
              <a:rPr lang="en-US" sz="1500"/>
              <a:t>S</a:t>
            </a:r>
            <a:r>
              <a:rPr lang="en-CA" sz="1500"/>
              <a:t>UPPLIER SUMMIT</a:t>
            </a:r>
          </a:p>
        </p:txBody>
      </p:sp>
      <p:pic>
        <p:nvPicPr>
          <p:cNvPr id="9" name="Picture 4" descr="Is The News Cycle Responsible for ESG's Stellar Performance?">
            <a:extLst>
              <a:ext uri="{FF2B5EF4-FFF2-40B4-BE49-F238E27FC236}">
                <a16:creationId xmlns:a16="http://schemas.microsoft.com/office/drawing/2014/main" id="{EE3C8A81-803D-46CD-A220-7E39C0AC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7" y="1538144"/>
            <a:ext cx="5041178" cy="33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3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D9AD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oePresentation.pptx" id="{0CB62BC3-1D5C-4C13-AA0D-C0DA92FCA41C}" vid="{72D0659D-9050-4FDD-A017-5180DC472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CanoePresentationTemplate</Template>
  <TotalTime>2601</TotalTime>
  <Words>222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Bahnschrift</vt:lpstr>
      <vt:lpstr>Wingdings</vt:lpstr>
      <vt:lpstr>Calibri</vt:lpstr>
      <vt:lpstr>Barlow Condensed SemiBold</vt:lpstr>
      <vt:lpstr>Wingdings 2</vt:lpstr>
      <vt:lpstr>Arial</vt:lpstr>
      <vt:lpstr>Office Theme</vt:lpstr>
      <vt:lpstr>AMSA Update</vt:lpstr>
      <vt:lpstr>WHY ARE WE HERE</vt:lpstr>
      <vt:lpstr>CANOE ORGANIZATIONAL CHART</vt:lpstr>
      <vt:lpstr>PowerPoint Presentation</vt:lpstr>
      <vt:lpstr>Canoe Capital spend FY 14/15 – 21/22 (USD)</vt:lpstr>
      <vt:lpstr>GOVERNEMENTAL PROCUREMENT- What are they saying</vt:lpstr>
      <vt:lpstr>GOVERNEMENTAL PROCUREMENT- AN EVOLVING LANDSCAPE</vt:lpstr>
      <vt:lpstr>GOVERNEMENTAL PROCUREMENT- AN EVOLVING LANDSCAPE</vt:lpstr>
      <vt:lpstr>ESGs AND PROCUREMENT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Larkan</dc:creator>
  <cp:lastModifiedBy>Tyler Hannemann</cp:lastModifiedBy>
  <cp:revision>22</cp:revision>
  <dcterms:created xsi:type="dcterms:W3CDTF">2021-11-01T16:54:44Z</dcterms:created>
  <dcterms:modified xsi:type="dcterms:W3CDTF">2022-11-08T18:15:13Z</dcterms:modified>
</cp:coreProperties>
</file>