
<file path=[Content_Types].xml><?xml version="1.0" encoding="utf-8"?>
<Types xmlns="http://schemas.openxmlformats.org/package/2006/content-types">
  <Default Extension="rels" ContentType="application/vnd.openxmlformats-package.relationships+xml"/>
  <Default Extension="png" ContentType="image/png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thumbnail" Target="docProps/thumbnail.jpeg" /><Relationship Id="rId3" Type="http://schemas.openxmlformats.org/package/2006/relationships/metadata/core-properties" Target="docProps/core.xml" /><Relationship Id="rId4" Type="http://schemas.openxmlformats.org/officeDocument/2006/relationships/extended-properties" Target="docProps/app.xml" /></Relationships>
</file>

<file path=ppt/presentation.xml><?xml version="1.0" encoding="utf-8"?>
<!--Generated by Aspose.Slides for .NET 8.4.2.0--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r:id="rId1" id="2147483660"/>
  </p:sldMasterIdLst>
  <p:notesMasterIdLst>
    <p:notesMasterId r:id="rId20"/>
  </p:notesMasterIdLst>
  <p:sldIdLst>
    <p:sldId r:id="rId2" id="256"/>
    <p:sldId r:id="rId3" id="257"/>
    <p:sldId r:id="rId4" id="266"/>
    <p:sldId r:id="rId5" id="275"/>
    <p:sldId r:id="rId6" id="276"/>
    <p:sldId r:id="rId7" id="277"/>
    <p:sldId r:id="rId8" id="278"/>
    <p:sldId r:id="rId9" id="267"/>
    <p:sldId r:id="rId10" id="264"/>
    <p:sldId r:id="rId11" id="260"/>
    <p:sldId r:id="rId12" id="268"/>
    <p:sldId r:id="rId13" id="269"/>
    <p:sldId r:id="rId14" id="270"/>
    <p:sldId r:id="rId15" id="271"/>
    <p:sldId r:id="rId16" id="272"/>
    <p:sldId r:id="rId17" id="274"/>
    <p:sldId r:id="rId18" id="273"/>
    <p:sldId r:id="rId19" id="2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62456" autoAdjust="0"/>
  </p:normalViewPr>
  <p:slideViewPr>
    <p:cSldViewPr snapToGrid="0">
      <p:cViewPr varScale="1">
        <p:scale>
          <a:sx n="71" d="100"/>
          <a:sy n="71" d="100"/>
        </p:scale>
        <p:origin x="27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notesMaster" Target="notesMasters/notesMaster1.xml" /><Relationship Id="rId21" Type="http://schemas.openxmlformats.org/officeDocument/2006/relationships/presProps" Target="presProps.xml" /><Relationship Id="rId22" Type="http://schemas.openxmlformats.org/officeDocument/2006/relationships/viewProps" Target="viewProps.xml" /><Relationship Id="rId23" Type="http://schemas.openxmlformats.org/officeDocument/2006/relationships/theme" Target="theme/theme1.xml" /><Relationship Id="rId24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/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36135-99C9-4C98-9382-C5CE755AFE28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/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/>
        </p:spPr>
        <p:txBody>
          <a:bodyPr vert="horz" lIns="91440" tIns="45720" rIns="91440" bIns="45720" rtlCol="0"/>
          <a:lstStyle/>
          <a:p>
            <a:pPr lvl="0"/>
            <a:r>
              <a:rPr lang="en-US" dirty="1"/>
              <a:t>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/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FED11-6539-4DC6-9D77-B0DCE9D18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163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3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0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4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5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6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notesMaster" Target="../notesMasters/notesMaster1.xml" /><Relationship Id="rId2" Type="http://schemas.openxmlformats.org/officeDocument/2006/relationships/slide" Target="../slides/slide17.xml" /><Relationship Id="rId3" Type="http://schemas.openxmlformats.org/officeDocument/2006/relationships/hyperlink" Target="https://www.canlii.org/en/ab/laws/stat/rsa-2000-c-m-26/latest/rsa-2000-c-m-26.html#sec549_smooth" TargetMode="External" /><Relationship Id="rId4" Type="http://schemas.openxmlformats.org/officeDocument/2006/relationships/hyperlink" Target="https://www.canlii.org/en/ab/laws/stat/rsa-2000-c-m-26/latest/rsa-2000-c-m-26.html#sec550_smooth" TargetMode="Externa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FED11-6539-4DC6-9D77-B0DCE9D185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34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FED11-6539-4DC6-9D77-B0DCE9D185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539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FED11-6539-4DC6-9D77-B0DCE9D185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26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FED11-6539-4DC6-9D77-B0DCE9D185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06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FED11-6539-4DC6-9D77-B0DCE9D185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829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/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9FED11-6539-4DC6-9D77-B0DCE9D185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454304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1.png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1.png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png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png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png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png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png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png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image" Target="../media/image2.png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62911"/>
            <a:ext cx="7772400" cy="2187131"/>
          </a:xfrm>
        </p:spPr>
        <p:txBody>
          <a:bodyPr anchor="ctr" anchorCtr="0">
            <a:noAutofit/>
          </a:bodyPr>
          <a:lstStyle>
            <a:lvl1pPr algn="ctr">
              <a:defRPr sz="6000">
                <a:latin typeface="Bodoni Moda" pitchFamily="2" charset="0"/>
              </a:defRPr>
            </a:lvl1pPr>
          </a:lstStyle>
          <a:p>
            <a:r>
              <a:rPr lang="en-US" dirty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29328"/>
            <a:ext cx="6858000" cy="1767840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400">
                <a:latin typeface="Courier Prime" panose="02000409000000000000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1"/>
              <a:t>Click to edit Master subtitle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8B3E1A5-E65B-4D4B-BBAC-D90DC57502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96240" y="352190"/>
            <a:ext cx="3279648" cy="764053"/>
          </a:xfrm>
          <a:prstGeom prst="rect"/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B6CAD8-EDAB-4F98-8338-C06638EB02BF}"/>
              </a:ext>
            </a:extLst>
          </p:cNvPr>
          <p:cNvCxnSpPr/>
          <p:nvPr userDrawn="1"/>
        </p:nvCxnSpPr>
        <p:spPr>
          <a:xfrm flipV="1">
            <a:off x="3979749" y="-6096"/>
            <a:ext cx="371856" cy="1475232"/>
          </a:xfrm>
          <a:prstGeom prst="line"/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201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C575EC5-65B6-4739-9F70-E70BD25BE3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66413" y="1786128"/>
            <a:ext cx="4084638" cy="4268787"/>
          </a:xfrm>
        </p:spPr>
        <p:txBody>
          <a:bodyPr wrap="square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1"/>
              <a:t>Lawyer/Phone/Email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70F2ED-64A1-4CE7-BE46-E0C6D870F1EA}"/>
              </a:ext>
            </a:extLst>
          </p:cNvPr>
          <p:cNvSpPr txBox="1"/>
          <p:nvPr userDrawn="1"/>
        </p:nvSpPr>
        <p:spPr>
          <a:xfrm>
            <a:off x="629842" y="1786128"/>
            <a:ext cx="3094814" cy="1138773"/>
          </a:xfrm>
          <a:prstGeom prst="rect"/>
          <a:noFill/>
        </p:spPr>
        <p:txBody>
          <a:bodyPr wrap="square" rtlCol="0">
            <a:noAutofit/>
          </a:bodyPr>
          <a:lstStyle/>
          <a:p>
            <a:r>
              <a:rPr lang="en-US" sz="3300" dirty="1">
                <a:latin typeface="Bodoni Moda" pitchFamily="2" charset="0"/>
              </a:rPr>
              <a:t>Thank you for attending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DEDDA9-3854-4B51-937E-6E35D7740FB4}"/>
              </a:ext>
            </a:extLst>
          </p:cNvPr>
          <p:cNvSpPr txBox="1"/>
          <p:nvPr userDrawn="1"/>
        </p:nvSpPr>
        <p:spPr>
          <a:xfrm>
            <a:off x="694944" y="3236976"/>
            <a:ext cx="3029712" cy="630942"/>
          </a:xfrm>
          <a:prstGeom prst="rect"/>
          <a:noFill/>
        </p:spPr>
        <p:txBody>
          <a:bodyPr wrap="square" rtlCol="0">
            <a:noAutofit/>
          </a:bodyPr>
          <a:lstStyle/>
          <a:p>
            <a:r>
              <a:rPr lang="en-US" sz="1700" dirty="1">
                <a:latin typeface="Courier Prime" panose="02000409000000000000" pitchFamily="49" charset="0"/>
              </a:rPr>
              <a:t>1.800.661.7673 (RMRF)</a:t>
            </a:r>
            <a:endParaRPr lang="en-US">
              <a:latin typeface="Courier Prime" panose="02000409000000000000" pitchFamily="49" charset="0"/>
            </a:endParaRPr>
          </a:p>
          <a:p>
            <a:r>
              <a:rPr lang="en-US" dirty="1">
                <a:latin typeface="Courier Prime" panose="02000409000000000000" pitchFamily="49" charset="0"/>
              </a:rPr>
              <a:t>www.rmrf.com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F54C79-84C2-4127-B464-2D05B188C1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96240" y="352190"/>
            <a:ext cx="3279648" cy="764053"/>
          </a:xfrm>
          <a:prstGeom prst="rect"/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CA3378-F76D-454E-A3EE-C390A3DFC64C}"/>
              </a:ext>
            </a:extLst>
          </p:cNvPr>
          <p:cNvCxnSpPr/>
          <p:nvPr userDrawn="1"/>
        </p:nvCxnSpPr>
        <p:spPr>
          <a:xfrm flipV="1">
            <a:off x="3979749" y="-6096"/>
            <a:ext cx="371856" cy="1475232"/>
          </a:xfrm>
          <a:prstGeom prst="line"/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4031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66140"/>
            <a:ext cx="7886700" cy="701700"/>
          </a:xfrm>
        </p:spPr>
        <p:txBody>
          <a:bodyPr>
            <a:noAutofit/>
          </a:bodyPr>
          <a:lstStyle>
            <a:lvl1pPr algn="ctr">
              <a:defRPr sz="2600">
                <a:solidFill>
                  <a:schemeClr val="bg1"/>
                </a:solidFill>
                <a:latin typeface="Courier Prime" panose="02000409000000000000" pitchFamily="49" charset="0"/>
              </a:defRPr>
            </a:lvl1pPr>
          </a:lstStyle>
          <a:p>
            <a:r>
              <a:rPr lang="en-US" dirty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>
              <a:buSzPct val="85000"/>
              <a:defRPr sz="3600">
                <a:solidFill>
                  <a:schemeClr val="bg1"/>
                </a:solidFill>
              </a:defRPr>
            </a:lvl1pPr>
            <a:lvl2pPr marL="685800" indent="-228600">
              <a:buSzPct val="75000"/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</a:defRPr>
            </a:lvl2pPr>
            <a:lvl3pPr marL="1143000" indent="-228600"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</a:defRPr>
            </a:lvl3pPr>
            <a:lvl4pPr marL="1600200" indent="-228600"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4pPr>
            <a:lvl5pPr marL="2057400" indent="-228600"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1"/>
              <a:t>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65E2-79A6-489E-91B4-0EDF4909309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3A80C2-5E9C-4541-A6B7-3C73EC61F9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43662" y="211521"/>
            <a:ext cx="2058162" cy="48161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3019578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587085"/>
            <a:ext cx="7886700" cy="1683830"/>
          </a:xfrm>
        </p:spPr>
        <p:txBody>
          <a:bodyPr anchor="ctr" anchorCtr="1">
            <a:noAutofit/>
          </a:bodyPr>
          <a:lstStyle>
            <a:lvl1pPr algn="ctr">
              <a:defRPr sz="6000">
                <a:solidFill>
                  <a:schemeClr val="bg1"/>
                </a:solidFill>
                <a:latin typeface="Bodoni Moda" pitchFamily="2" charset="0"/>
              </a:defRPr>
            </a:lvl1pPr>
          </a:lstStyle>
          <a:p>
            <a:r>
              <a:rPr lang="en-US" dirty="1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8577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Autofit/>
          </a:bodyPr>
          <a:lstStyle>
            <a:lvl1pPr>
              <a:buSzPct val="85000"/>
              <a:defRPr sz="3200">
                <a:solidFill>
                  <a:schemeClr val="bg1"/>
                </a:solidFill>
              </a:defRPr>
            </a:lvl1pPr>
            <a:lvl2pPr marL="685800" indent="-228600"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</a:defRPr>
            </a:lvl2pPr>
            <a:lvl3pPr marL="1143000" indent="-228600"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3pPr>
            <a:lvl4pPr marL="1600200" indent="-228600"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4pPr>
            <a:lvl5pPr marL="2057400" indent="-228600"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1"/>
              <a:t>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Autofit/>
          </a:bodyPr>
          <a:lstStyle>
            <a:lvl1pPr>
              <a:buSzPct val="85000"/>
              <a:defRPr sz="3200">
                <a:solidFill>
                  <a:schemeClr val="bg1"/>
                </a:solidFill>
              </a:defRPr>
            </a:lvl1pPr>
            <a:lvl2pPr marL="685800" indent="-228600"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</a:defRPr>
            </a:lvl2pPr>
            <a:lvl3pPr marL="1143000" indent="-228600"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3pPr>
            <a:lvl4pPr marL="1600200" indent="-228600"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4pPr>
            <a:lvl5pPr marL="2057400" indent="-228600"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1"/>
              <a:t>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65E2-79A6-489E-91B4-0EDF490930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49B4E2C-6FDE-4338-8DF7-B8F3DBE6A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6140"/>
            <a:ext cx="7886700" cy="701700"/>
          </a:xfrm>
        </p:spPr>
        <p:txBody>
          <a:bodyPr>
            <a:noAutofit/>
          </a:bodyPr>
          <a:lstStyle>
            <a:lvl1pPr algn="ctr">
              <a:defRPr sz="2600">
                <a:solidFill>
                  <a:schemeClr val="bg1"/>
                </a:solidFill>
                <a:latin typeface="Courier Prime" panose="02000409000000000000" pitchFamily="49" charset="0"/>
              </a:defRPr>
            </a:lvl1pPr>
          </a:lstStyle>
          <a:p>
            <a:r>
              <a:rPr lang="en-US" dirty="1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5F49D22-54EF-408F-9A1B-5ED325CA6F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43662" y="211521"/>
            <a:ext cx="2058162" cy="48161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2151658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796987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1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20899"/>
            <a:ext cx="3868340" cy="3684588"/>
          </a:xfrm>
        </p:spPr>
        <p:txBody>
          <a:bodyPr>
            <a:normAutofit/>
          </a:bodyPr>
          <a:lstStyle>
            <a:lvl1pPr>
              <a:buSzPct val="85000"/>
              <a:defRPr sz="3200">
                <a:solidFill>
                  <a:schemeClr val="bg1"/>
                </a:solidFill>
              </a:defRPr>
            </a:lvl1pPr>
            <a:lvl2pPr marL="685800" indent="-228600"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</a:defRPr>
            </a:lvl2pPr>
            <a:lvl3pPr marL="1143000" indent="-228600"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3pPr>
            <a:lvl4pPr marL="1600200" indent="-228600"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4pPr>
            <a:lvl5pPr marL="2057400" indent="-228600"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1"/>
              <a:t>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796987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1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20899"/>
            <a:ext cx="3887391" cy="3684588"/>
          </a:xfrm>
        </p:spPr>
        <p:txBody>
          <a:bodyPr>
            <a:normAutofit/>
          </a:bodyPr>
          <a:lstStyle>
            <a:lvl1pPr>
              <a:buSzPct val="85000"/>
              <a:defRPr sz="3200">
                <a:solidFill>
                  <a:schemeClr val="bg1"/>
                </a:solidFill>
              </a:defRPr>
            </a:lvl1pPr>
            <a:lvl2pPr marL="685800" indent="-228600"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</a:defRPr>
            </a:lvl2pPr>
            <a:lvl3pPr marL="1143000" indent="-228600"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3pPr>
            <a:lvl4pPr marL="1600200" indent="-228600"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4pPr>
            <a:lvl5pPr marL="2057400" indent="-228600"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1"/>
              <a:t>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65E2-79A6-489E-91B4-0EDF4909309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8A61CE6-239B-4880-BA07-5D78C297B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6140"/>
            <a:ext cx="7886700" cy="701700"/>
          </a:xfrm>
        </p:spPr>
        <p:txBody>
          <a:bodyPr>
            <a:noAutofit/>
          </a:bodyPr>
          <a:lstStyle>
            <a:lvl1pPr algn="ctr">
              <a:defRPr sz="2600">
                <a:solidFill>
                  <a:schemeClr val="bg1"/>
                </a:solidFill>
                <a:latin typeface="Courier Prime" panose="02000409000000000000" pitchFamily="49" charset="0"/>
              </a:defRPr>
            </a:lvl1pPr>
          </a:lstStyle>
          <a:p>
            <a:r>
              <a:rPr lang="en-US" dirty="1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CC5556-05A2-489F-9F4C-2FBCE05F10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43662" y="211521"/>
            <a:ext cx="2058162" cy="48161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4282786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65E2-79A6-489E-91B4-0EDF4909309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52AFB5-E50A-4C6E-A58C-17669E0AC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66140"/>
            <a:ext cx="7886700" cy="701700"/>
          </a:xfrm>
        </p:spPr>
        <p:txBody>
          <a:bodyPr>
            <a:noAutofit/>
          </a:bodyPr>
          <a:lstStyle>
            <a:lvl1pPr algn="ctr">
              <a:defRPr sz="2600">
                <a:solidFill>
                  <a:schemeClr val="bg1"/>
                </a:solidFill>
                <a:latin typeface="Courier Prime" panose="02000409000000000000" pitchFamily="49" charset="0"/>
              </a:defRPr>
            </a:lvl1pPr>
          </a:lstStyle>
          <a:p>
            <a:r>
              <a:rPr lang="en-US" dirty="1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065184-74B8-44B2-B822-861EB58719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43662" y="211521"/>
            <a:ext cx="2058162" cy="48161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1413138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65E2-79A6-489E-91B4-0EDF49093097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EBE07E-1348-4FB1-960C-2CC76F8589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43662" y="211521"/>
            <a:ext cx="2058162" cy="48161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406961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84962"/>
            <a:ext cx="2949178" cy="1069974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Courier Prime" panose="02000409000000000000" pitchFamily="49" charset="0"/>
              </a:defRPr>
            </a:lvl1pPr>
          </a:lstStyle>
          <a:p>
            <a:r>
              <a:rPr lang="en-US" dirty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084962"/>
            <a:ext cx="4629150" cy="4873625"/>
          </a:xfrm>
        </p:spPr>
        <p:txBody>
          <a:bodyPr>
            <a:normAutofit/>
          </a:bodyPr>
          <a:lstStyle>
            <a:lvl1pPr>
              <a:buSzPct val="85000"/>
              <a:defRPr sz="3600">
                <a:solidFill>
                  <a:schemeClr val="bg1"/>
                </a:solidFill>
              </a:defRPr>
            </a:lvl1pPr>
            <a:lvl2pPr marL="685800" indent="-228600">
              <a:buSzPct val="75000"/>
              <a:buFont typeface="Wingdings" panose="05000000000000000000" pitchFamily="2" charset="2"/>
              <a:buChar char="§"/>
              <a:defRPr sz="3200">
                <a:solidFill>
                  <a:schemeClr val="bg1"/>
                </a:solidFill>
              </a:defRPr>
            </a:lvl2pPr>
            <a:lvl3pPr marL="1143000" indent="-228600">
              <a:buSzPct val="75000"/>
              <a:buFont typeface="Wingdings" panose="05000000000000000000" pitchFamily="2" charset="2"/>
              <a:buChar char="§"/>
              <a:defRPr sz="2800">
                <a:solidFill>
                  <a:schemeClr val="bg1"/>
                </a:solidFill>
              </a:defRPr>
            </a:lvl3pPr>
            <a:lvl4pPr marL="1600200" indent="-228600"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4pPr>
            <a:lvl5pPr marL="2057400" indent="-228600">
              <a:buSzPct val="75000"/>
              <a:buFont typeface="Wingdings" panose="05000000000000000000" pitchFamily="2" charset="2"/>
              <a:buChar char="§"/>
              <a:defRPr sz="2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1"/>
              <a:t>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54936"/>
            <a:ext cx="2949178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1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65E2-79A6-489E-91B4-0EDF4909309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0D7BE5-1976-4AAD-BA08-DD2CF4B1D8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43662" y="211521"/>
            <a:ext cx="2058162" cy="48161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1184872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84962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1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54936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1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865E2-79A6-489E-91B4-0EDF490930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3A2545-4F16-4171-BAF1-0725EE036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1084962"/>
            <a:ext cx="2949178" cy="1069974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chemeClr val="bg1"/>
                </a:solidFill>
                <a:latin typeface="Courier Prime" panose="02000409000000000000" pitchFamily="49" charset="0"/>
              </a:defRPr>
            </a:lvl1pPr>
          </a:lstStyle>
          <a:p>
            <a:r>
              <a:rPr lang="en-US" dirty="1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22919C-3C31-413B-B0FD-3AF9C2058E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343662" y="211521"/>
            <a:ext cx="2058162" cy="481610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2162140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1"/>
              <a:t>Edit Master text styles</a:t>
            </a:r>
          </a:p>
          <a:p>
            <a:pPr lvl="1"/>
            <a:r>
              <a:rPr lang="en-US" dirty="1"/>
              <a:t>Second level</a:t>
            </a:r>
          </a:p>
          <a:p>
            <a:pPr lvl="2"/>
            <a:r>
              <a:rPr lang="en-US" dirty="1"/>
              <a:t>Third level</a:t>
            </a:r>
          </a:p>
          <a:p>
            <a:pPr lvl="3"/>
            <a:r>
              <a:rPr lang="en-US" dirty="1"/>
              <a:t>Fourth level</a:t>
            </a:r>
          </a:p>
          <a:p>
            <a:pPr lvl="4"/>
            <a:r>
              <a:rPr lang="en-US" dirty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CDEE5-FAFB-4B06-9336-3F2E06EBCC57}" type="datetimeFigureOut">
              <a:rPr lang="en-US" smtClean="0"/>
              <a:t>3/10/2022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865E2-79A6-489E-91B4-0EDF490930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537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2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3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4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49A3B-1A5F-420F-895A-809A4D8C75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CA" dirty="1">
                <a:latin typeface="+mn-lt"/>
              </a:rPr>
            </a:br>
            <a:r>
              <a:rPr lang="en-CA" dirty="1">
                <a:latin typeface="+mn-lt"/>
              </a:rPr>
              <a:t>Managing Municipal Road Liability</a:t>
            </a:r>
            <a:br>
              <a:rPr lang="en-CA" dirty="1">
                <a:latin typeface="+mn-lt"/>
              </a:rPr>
            </a:br>
            <a:br>
              <a:rPr lang="en-CA" dirty="1">
                <a:latin typeface="+mn-lt"/>
              </a:rPr>
            </a:br>
            <a:r>
              <a:rPr lang="en-US" sz="4000" dirty="1"/>
              <a:t>Alberta Municipal Supervisors Association  Conference</a:t>
            </a:r>
            <a:endParaRPr lang="en-US" sz="400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EF16BE-674A-46C6-B1C6-BBFD587DA0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 sz="2800">
              <a:latin typeface="+mn-lt"/>
            </a:endParaRPr>
          </a:p>
          <a:p>
            <a:endParaRPr lang="en-CA" sz="2800">
              <a:latin typeface="+mn-lt"/>
            </a:endParaRPr>
          </a:p>
          <a:p>
            <a:r>
              <a:rPr lang="en-CA" sz="2800" dirty="1">
                <a:latin typeface="+mn-lt"/>
              </a:rPr>
              <a:t>D</a:t>
            </a:r>
            <a:r>
              <a:rPr lang="en-US" sz="2800" dirty="1">
                <a:latin typeface="+mn-lt"/>
              </a:rPr>
              <a:t>aina</a:t>
            </a:r>
            <a:r>
              <a:rPr lang="en-US" sz="2800" dirty="1">
                <a:latin typeface="+mn-lt"/>
              </a:rPr>
              <a:t> Young, Partner </a:t>
            </a:r>
          </a:p>
        </p:txBody>
      </p:sp>
    </p:spTree>
    <p:extLst>
      <p:ext uri="{BB962C8B-B14F-4D97-AF65-F5344CB8AC3E}">
        <p14:creationId xmlns:p14="http://schemas.microsoft.com/office/powerpoint/2010/main" val="413851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18C170-AF0F-4FC0-95D3-8857AB1CB6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1"/>
              <a:t>Lease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52C19-0897-4F38-B52F-F60CAABBB9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CA" dirty="1"/>
              <a:t>P</a:t>
            </a:r>
            <a:r>
              <a:rPr lang="en-US" dirty="1"/>
              <a:t>ublic hearing, bylaw and approval of Minister of Transportation required (MGA Part 3, Division 2) </a:t>
            </a:r>
          </a:p>
          <a:p>
            <a:r>
              <a:rPr lang="en-CA" dirty="1"/>
              <a:t>Exclusive rights </a:t>
            </a:r>
          </a:p>
          <a:p>
            <a:r>
              <a:rPr lang="en-CA" dirty="1"/>
              <a:t>Interest in land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B2352C-8716-49E5-8A13-54FE263DFF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1"/>
              <a:t>Licence or Permit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3B466C1-42AA-4F7C-B7C8-F1C18AA8A86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1"/>
              <a:t>Must be terminable on 30 days’ notice if road required for public use (</a:t>
            </a:r>
            <a:r>
              <a:rPr lang="en-US" i="1" dirty="1"/>
              <a:t>Traffic Safety Act, </a:t>
            </a:r>
            <a:r>
              <a:rPr lang="en-US" dirty="1"/>
              <a:t>s. 13(1)(o))</a:t>
            </a:r>
          </a:p>
          <a:p>
            <a:r>
              <a:rPr lang="en-CA" dirty="1"/>
              <a:t>N</a:t>
            </a:r>
            <a:r>
              <a:rPr lang="en-US" dirty="1"/>
              <a:t>on-exclusive rights </a:t>
            </a:r>
          </a:p>
          <a:p>
            <a:r>
              <a:rPr lang="en-CA" dirty="1"/>
              <a:t>No interest in land </a:t>
            </a:r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C66B7F-2FA9-4FB4-85D4-285A85E9C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1"/>
              <a:t>Authorizing Use of Municipal Roads</a:t>
            </a:r>
          </a:p>
        </p:txBody>
      </p:sp>
    </p:spTree>
    <p:extLst>
      <p:ext uri="{BB962C8B-B14F-4D97-AF65-F5344CB8AC3E}">
        <p14:creationId xmlns:p14="http://schemas.microsoft.com/office/powerpoint/2010/main" val="66472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19289-8444-4ECF-BDAD-5AF57AE65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1"/>
              <a:t>Authorizing Use of Municipal Roads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A31CA-A177-4FF2-B8BF-7390BFCCC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1"/>
              <a:t>Section 651.2 of MGA permits encroachment agreements with respect to roads </a:t>
            </a:r>
          </a:p>
          <a:p>
            <a:r>
              <a:rPr lang="en-CA" dirty="1"/>
              <a:t>Regardless of the form of agreement, consider: </a:t>
            </a:r>
          </a:p>
          <a:p>
            <a:pPr lvl="1"/>
            <a:r>
              <a:rPr lang="en-CA" sz="3000" dirty="1"/>
              <a:t>Term and termination </a:t>
            </a:r>
          </a:p>
          <a:p>
            <a:pPr lvl="1"/>
            <a:r>
              <a:rPr lang="en-CA" sz="3000" dirty="1"/>
              <a:t>Fees payable </a:t>
            </a:r>
          </a:p>
          <a:p>
            <a:pPr lvl="1"/>
            <a:r>
              <a:rPr lang="en-CA" sz="3000" dirty="1"/>
              <a:t>Insurance and indemnity requirements </a:t>
            </a:r>
          </a:p>
          <a:p>
            <a:pPr lvl="1"/>
            <a:r>
              <a:rPr lang="en-CA" sz="3000" dirty="1"/>
              <a:t>Improvements and remediation requirements </a:t>
            </a:r>
          </a:p>
        </p:txBody>
      </p:sp>
    </p:spTree>
    <p:extLst>
      <p:ext uri="{BB962C8B-B14F-4D97-AF65-F5344CB8AC3E}">
        <p14:creationId xmlns:p14="http://schemas.microsoft.com/office/powerpoint/2010/main" val="280942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52082-AD13-45E5-8FE9-A0641B09C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1"/>
              <a:t>Multiple enforcement options, best remedy is fact dependent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1"/>
              <a:t>Considerations: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1"/>
              <a:t>Is the breach ongoing?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1"/>
              <a:t>Is the objective to remedy the breach, or punish the misconduct?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1"/>
              <a:t>Procedure and standard of proof 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5E7DDA-F03C-42B3-B93A-FECCA7C80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1"/>
              <a:t>Unauthorized Use of Municipal Roads </a:t>
            </a:r>
            <a:endParaRPr lang="en-US"/>
          </a:p>
        </p:txBody>
      </p:sp>
      <p:pic>
        <p:nvPicPr>
          <p:cNvPr id="1028" name="Picture 4" descr="Tensions rise amid trucker blockade at Alberta border crossing | The Star">
            <a:extLst>
              <a:ext uri="{FF2B5EF4-FFF2-40B4-BE49-F238E27FC236}">
                <a16:creationId xmlns:a16="http://schemas.microsoft.com/office/drawing/2014/main" id="{19651D4C-E729-44A9-AAC9-88C9DCE116D8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007" r="12007"/>
          <a:stretch>
            <a:fillRect/>
          </a:stretch>
        </p:blipFill>
        <p:spPr>
          <a:prstGeom prst="rect"/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7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19289-8444-4ECF-BDAD-5AF57AE65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1"/>
              <a:t>Unauthorized Use of Municipal Roads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A31CA-A177-4FF2-B8BF-7390BFCCC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1"/>
              <a:t>Violation Tickets</a:t>
            </a:r>
            <a:endParaRPr lang="en-CA"/>
          </a:p>
          <a:p>
            <a:r>
              <a:rPr lang="en-CA" dirty="1"/>
              <a:t>Primarily for breach of municipal bylaw </a:t>
            </a:r>
          </a:p>
          <a:p>
            <a:r>
              <a:rPr lang="en-CA" i="1" dirty="1"/>
              <a:t>Provincial Offences Procedures Act</a:t>
            </a:r>
          </a:p>
          <a:p>
            <a:r>
              <a:rPr lang="en-CA" dirty="1"/>
              <a:t>May provide for voluntary payment or require court appearance </a:t>
            </a:r>
          </a:p>
          <a:p>
            <a:r>
              <a:rPr lang="en-CA" dirty="1"/>
              <a:t>Quasi-criminal process, criminal standard of proof (“beyond a reasonable doubt”)</a:t>
            </a:r>
          </a:p>
        </p:txBody>
      </p:sp>
    </p:spTree>
    <p:extLst>
      <p:ext uri="{BB962C8B-B14F-4D97-AF65-F5344CB8AC3E}">
        <p14:creationId xmlns:p14="http://schemas.microsoft.com/office/powerpoint/2010/main" val="20622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19289-8444-4ECF-BDAD-5AF57AE65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1"/>
              <a:t>Unauthorized Use of Municipal Roads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A31CA-A177-4FF2-B8BF-7390BFCCC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1"/>
              <a:t>MGA Section 545 Order </a:t>
            </a:r>
            <a:endParaRPr lang="en-CA"/>
          </a:p>
          <a:p>
            <a:r>
              <a:rPr lang="en-CA" dirty="1"/>
              <a:t>Breach of MGA, municipal bylaw or other enactment municipality authorized to enforce</a:t>
            </a:r>
          </a:p>
          <a:p>
            <a:r>
              <a:rPr lang="en-CA" dirty="1"/>
              <a:t>Right of review by Council (MGA s. 547)</a:t>
            </a:r>
          </a:p>
          <a:p>
            <a:r>
              <a:rPr lang="en-CA" dirty="1"/>
              <a:t> Municipality may remedy contraventions at expense of person who caused contravention (MGA s. 549)</a:t>
            </a:r>
          </a:p>
          <a:p>
            <a:pPr marL="0" indent="0">
              <a:buNone/>
            </a:pPr>
            <a:r>
              <a:rPr lang="en-CA" dirty="1"/>
              <a:t> </a:t>
            </a:r>
          </a:p>
          <a:p>
            <a:endParaRPr lang="en-CA" i="1"/>
          </a:p>
        </p:txBody>
      </p:sp>
    </p:spTree>
    <p:extLst>
      <p:ext uri="{BB962C8B-B14F-4D97-AF65-F5344CB8AC3E}">
        <p14:creationId xmlns:p14="http://schemas.microsoft.com/office/powerpoint/2010/main" val="92885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19289-8444-4ECF-BDAD-5AF57AE65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1"/>
              <a:t>Unauthorized Use of Municipal Roads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A31CA-A177-4FF2-B8BF-7390BFCCC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1"/>
              <a:t>MGA Section 545 Order </a:t>
            </a:r>
            <a:endParaRPr lang="en-CA"/>
          </a:p>
          <a:p>
            <a:r>
              <a:rPr lang="en-CA" dirty="1"/>
              <a:t>Application to Court of Queen’s Bench under s. 554 for breach</a:t>
            </a:r>
          </a:p>
          <a:p>
            <a:r>
              <a:rPr lang="en-CA" dirty="1"/>
              <a:t>Civil proceedings and standard of proof (“balance of probabilities”) </a:t>
            </a:r>
          </a:p>
          <a:p>
            <a:pPr marL="0" indent="0">
              <a:buNone/>
            </a:pPr>
            <a:endParaRPr lang="en-CA" i="1"/>
          </a:p>
        </p:txBody>
      </p:sp>
    </p:spTree>
    <p:extLst>
      <p:ext uri="{BB962C8B-B14F-4D97-AF65-F5344CB8AC3E}">
        <p14:creationId xmlns:p14="http://schemas.microsoft.com/office/powerpoint/2010/main" val="16710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52082-AD13-45E5-8FE9-A0641B09C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447778"/>
            <a:ext cx="2949178" cy="3518746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1"/>
              <a:t>Municipality is required to keep roads in a reasonable state of repair considering the character of the road and area of the municipality it is located in (MGA ss. 532(1))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1"/>
              <a:t>May be liable for damages caused by failure to perform this duty (ss. 532(2))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800" dirty="1"/>
              <a:t>No liability for damage caused by things on or adjacent to road (s. 533) </a:t>
            </a:r>
            <a:endParaRPr lang="en-US" sz="18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5E7DDA-F03C-42B3-B93A-FECCA7C80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1"/>
              <a:t>Liability for Unauthorized Use of Municipal Roads </a:t>
            </a:r>
            <a:endParaRPr lang="en-US"/>
          </a:p>
        </p:txBody>
      </p:sp>
      <p:pic>
        <p:nvPicPr>
          <p:cNvPr id="2052" name="Picture 4" descr="10 years ago: Where were you during the 2011 Vancouver Stanley Cup Riots? –  Vancouver Island Free Daily">
            <a:extLst>
              <a:ext uri="{FF2B5EF4-FFF2-40B4-BE49-F238E27FC236}">
                <a16:creationId xmlns:a16="http://schemas.microsoft.com/office/drawing/2014/main" id="{19B6515A-0A56-42FB-BFAA-E6B0034A189F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18853" r="18853"/>
          <a:stretch>
            <a:fillRect/>
          </a:stretch>
        </p:blipFill>
        <p:spPr>
          <a:prstGeom prst="rect"/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81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19289-8444-4ECF-BDAD-5AF57AE65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1"/>
              <a:t>Liability for Unauthorized Use of Municipal Roads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A31CA-A177-4FF2-B8BF-7390BFCCC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1"/>
              <a:t>Only liable for snow on roads if the municipality is grossly negligent (ss. 531(1)) </a:t>
            </a:r>
          </a:p>
          <a:p>
            <a:r>
              <a:rPr lang="en-CA" dirty="1"/>
              <a:t>No liability for system of inspections or maintenance (s. 530) but remain liable for operational decisions and actions </a:t>
            </a:r>
          </a:p>
          <a:p>
            <a:r>
              <a:rPr lang="en-CA" dirty="1"/>
              <a:t>Overriding considerations are reasonableness, causation and foreseeability </a:t>
            </a:r>
          </a:p>
          <a:p>
            <a:endParaRPr lang="en-CA"/>
          </a:p>
          <a:p>
            <a:endParaRPr lang="en-CA"/>
          </a:p>
          <a:p>
            <a:pPr marL="0" indent="0">
              <a:buNone/>
            </a:pPr>
            <a:endParaRPr lang="en-CA" i="1"/>
          </a:p>
        </p:txBody>
      </p:sp>
    </p:spTree>
    <p:extLst>
      <p:ext uri="{BB962C8B-B14F-4D97-AF65-F5344CB8AC3E}">
        <p14:creationId xmlns:p14="http://schemas.microsoft.com/office/powerpoint/2010/main" val="237632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C6069D-878E-4B9E-9B61-CB992E4B19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1"/>
              <a:t>Daina Young</a:t>
            </a:r>
          </a:p>
          <a:p>
            <a:r>
              <a:rPr lang="en-US" sz="2000" dirty="1"/>
              <a:t>780.497.3309</a:t>
            </a:r>
          </a:p>
          <a:p>
            <a:r>
              <a:rPr lang="en-US" sz="2000" dirty="1"/>
              <a:t>dyoung@rmrf.com</a:t>
            </a:r>
          </a:p>
          <a:p>
            <a:endParaRPr lang="en-US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36541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19289-8444-4ECF-BDAD-5AF57AE65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1"/>
              <a:t>O</a:t>
            </a:r>
            <a:r>
              <a:rPr lang="en-US" dirty="1"/>
              <a:t>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A31CA-A177-4FF2-B8BF-7390BFCCC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1"/>
              <a:t>Statutory Framework</a:t>
            </a:r>
          </a:p>
          <a:p>
            <a:r>
              <a:rPr lang="en-CA" dirty="1"/>
              <a:t>Authorizing Use of Municipal Roads</a:t>
            </a:r>
          </a:p>
          <a:p>
            <a:pPr lvl="1"/>
            <a:r>
              <a:rPr lang="en-CA" dirty="1"/>
              <a:t>Road Closures and Leases </a:t>
            </a:r>
          </a:p>
          <a:p>
            <a:pPr lvl="1"/>
            <a:r>
              <a:rPr lang="en-CA" dirty="1"/>
              <a:t>Licence of Occupation </a:t>
            </a:r>
          </a:p>
          <a:p>
            <a:r>
              <a:rPr lang="en-CA" dirty="1"/>
              <a:t>Unauthorized Use of Municipal Rods </a:t>
            </a:r>
          </a:p>
          <a:p>
            <a:pPr lvl="1"/>
            <a:r>
              <a:rPr lang="en-CA" dirty="1"/>
              <a:t>Enforcement Remedies </a:t>
            </a:r>
          </a:p>
          <a:p>
            <a:pPr lvl="1"/>
            <a:r>
              <a:rPr lang="en-CA" dirty="1"/>
              <a:t>Liability </a:t>
            </a:r>
          </a:p>
        </p:txBody>
      </p:sp>
    </p:spTree>
    <p:extLst>
      <p:ext uri="{BB962C8B-B14F-4D97-AF65-F5344CB8AC3E}">
        <p14:creationId xmlns:p14="http://schemas.microsoft.com/office/powerpoint/2010/main" val="142748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19289-8444-4ECF-BDAD-5AF57AE65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1"/>
              <a:t>Statutory Framework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A31CA-A177-4FF2-B8BF-7390BFCCC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1"/>
              <a:t>Municipal Government Act, </a:t>
            </a:r>
            <a:r>
              <a:rPr lang="en-US" b="1" dirty="1"/>
              <a:t>ss. 1(z) </a:t>
            </a:r>
          </a:p>
          <a:p>
            <a:pPr marL="457200" lvl="1" indent="0">
              <a:buNone/>
            </a:pPr>
            <a:r>
              <a:rPr lang="en-CA" i="1" dirty="1"/>
              <a:t>“</a:t>
            </a:r>
            <a:r>
              <a:rPr lang="en-US" dirty="1"/>
              <a:t>road” means land</a:t>
            </a:r>
            <a:endParaRPr lang="en-US" i="1"/>
          </a:p>
          <a:p>
            <a:pPr marL="457200" lvl="1" indent="0">
              <a:buNone/>
            </a:pPr>
            <a:r>
              <a:rPr lang="en-US" dirty="1"/>
              <a:t>(i) shown as a road on a plan of survey that has been filed or registered in a land titles office, or</a:t>
            </a:r>
          </a:p>
          <a:p>
            <a:pPr marL="457200" lvl="1" indent="0">
              <a:buNone/>
            </a:pPr>
            <a:r>
              <a:rPr lang="en-US" dirty="1"/>
              <a:t>(ii) used as a public road, and includes a bridge forming part of a public road and any structure incidental to a public road</a:t>
            </a:r>
          </a:p>
          <a:p>
            <a:pPr marL="0" indent="0">
              <a:buNone/>
            </a:pPr>
            <a:r>
              <a:rPr lang="en-US" dirty="1">
                <a:highlight>
                  <a:srgbClr val="FFFF00"/>
                </a:highlight>
              </a:rPr>
              <a:t> </a:t>
            </a:r>
          </a:p>
          <a:p>
            <a:pPr marL="0" indent="0">
              <a:buNone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483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0848F-B0E9-4369-AA7D-AE94D42DD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3924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1"/>
              <a:t>Disposal of estate or interest in roads</a:t>
            </a:r>
            <a:endParaRPr lang="en-US"/>
          </a:p>
          <a:p>
            <a:pPr marL="0" indent="0">
              <a:buNone/>
            </a:pPr>
            <a:r>
              <a:rPr lang="en-US" sz="2400" b="1" dirty="1"/>
              <a:t>17(1) </a:t>
            </a:r>
            <a:r>
              <a:rPr lang="en-US" sz="2400" dirty="1"/>
              <a:t>Subject to any other Act or agreement, the council of a city has the power and is deemed always to have had the power to dispose of an interest in a road in the city so long as the disposition does not amount to a sale or lease or require a road closure under section 22.</a:t>
            </a:r>
          </a:p>
          <a:p>
            <a:pPr marL="0" indent="0">
              <a:buNone/>
            </a:pPr>
            <a:r>
              <a:rPr lang="en-US" sz="2400" b="1" dirty="1"/>
              <a:t>(2) </a:t>
            </a:r>
            <a:r>
              <a:rPr lang="en-US" sz="2400" dirty="1"/>
              <a:t>No interest disposed of under subsection (1) may be registered in a land titles office.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B02BE-9723-4DB7-A588-56522A7B8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058" y="819785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1"/>
              <a:t>Control of roads</a:t>
            </a:r>
            <a:endParaRPr lang="en-US"/>
          </a:p>
          <a:p>
            <a:pPr marL="0" indent="0">
              <a:buNone/>
            </a:pPr>
            <a:r>
              <a:rPr lang="en-US" sz="2400" b="1" dirty="1"/>
              <a:t>18(1) </a:t>
            </a:r>
            <a:r>
              <a:rPr lang="en-US" sz="2400" dirty="1"/>
              <a:t>Subject to this or any other Act, a municipality has the direction, control and management of all roads within the municipality </a:t>
            </a:r>
          </a:p>
          <a:p>
            <a:pPr marL="0" indent="0">
              <a:buNone/>
            </a:pPr>
            <a:r>
              <a:rPr lang="en-US" sz="2400" b="1" dirty="1"/>
              <a:t>(2) </a:t>
            </a:r>
            <a:r>
              <a:rPr lang="en-US" sz="2400" dirty="1"/>
              <a:t>Subject to this or any other Act, a municipal district also has the direction, control and management of roads and road diversions surveyed for the purpose of opening a road allowance as a diversion from the road allowance on the south or west boundary of the district although the roads or road diversions are outside the boundaries of the municipal district.</a:t>
            </a:r>
          </a:p>
          <a:p>
            <a:pPr marL="0" indent="0">
              <a:buNone/>
            </a:pPr>
            <a:r>
              <a:rPr lang="en-US" sz="2400" b="1" dirty="1"/>
              <a:t>(3) </a:t>
            </a:r>
            <a:r>
              <a:rPr lang="en-US" sz="2400" dirty="1"/>
              <a:t>Nothing in this section gives a municipality the direction, control and management of mines and minerals</a:t>
            </a:r>
          </a:p>
        </p:txBody>
      </p:sp>
    </p:spTree>
    <p:extLst>
      <p:ext uri="{BB962C8B-B14F-4D97-AF65-F5344CB8AC3E}">
        <p14:creationId xmlns:p14="http://schemas.microsoft.com/office/powerpoint/2010/main" val="310022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A8168-D934-4F34-B064-1C69D84FC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56361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1"/>
              <a:t>Road closure</a:t>
            </a:r>
            <a:endParaRPr lang="en-US"/>
          </a:p>
          <a:p>
            <a:pPr marL="0" indent="0">
              <a:buNone/>
            </a:pPr>
            <a:r>
              <a:rPr lang="en-US" sz="2400" b="1" dirty="1"/>
              <a:t>22(1) </a:t>
            </a:r>
            <a:r>
              <a:rPr lang="en-US" sz="2400" dirty="1"/>
              <a:t>No road in a municipality that is subject to the direction, control and management of the municipality may be closed except by bylaw.</a:t>
            </a:r>
          </a:p>
          <a:p>
            <a:pPr marL="0" indent="0">
              <a:buNone/>
            </a:pPr>
            <a:r>
              <a:rPr lang="en-US" sz="2400" dirty="1"/>
              <a:t>(2) A bylaw closing a road must be advertised.</a:t>
            </a:r>
          </a:p>
          <a:p>
            <a:pPr marL="0" indent="0">
              <a:buNone/>
            </a:pPr>
            <a:r>
              <a:rPr lang="en-US" sz="2400" b="1" dirty="1"/>
              <a:t>(3) </a:t>
            </a:r>
            <a:r>
              <a:rPr lang="en-US" sz="2400" dirty="1"/>
              <a:t>A bylaw closing a road made by the council of a municipality that is not a city has no effect unless it is approved by the Minister of Transportation before the bylaw receives second reading.</a:t>
            </a:r>
          </a:p>
          <a:p>
            <a:pPr marL="0" indent="0">
              <a:buNone/>
            </a:pPr>
            <a:r>
              <a:rPr lang="en-US" sz="2400" b="1" dirty="1"/>
              <a:t>(4) </a:t>
            </a:r>
            <a:r>
              <a:rPr lang="en-US" sz="2400" dirty="1"/>
              <a:t>Before passing a bylaw closing a road, a person who claims to be affected prejudicially by the bylaw or that person’s agent must be given an opportunity to be heard by the council.</a:t>
            </a:r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5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9E402-7A65-4207-9BD5-0D5E4DB81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346" y="838073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1"/>
              <a:t>Compensation</a:t>
            </a:r>
            <a:endParaRPr lang="en-US"/>
          </a:p>
          <a:p>
            <a:pPr marL="0" indent="0">
              <a:buNone/>
            </a:pPr>
            <a:r>
              <a:rPr lang="en-US" sz="2400" b="1" dirty="1"/>
              <a:t>23(1) </a:t>
            </a:r>
            <a:r>
              <a:rPr lang="en-US" sz="2400" dirty="1"/>
              <a:t>Any person who occupies, owns or has an interest in land that sustains damages through the closing of a road by bylaw must be compensated for the damages.</a:t>
            </a:r>
          </a:p>
          <a:p>
            <a:pPr marL="0" indent="0">
              <a:buNone/>
            </a:pPr>
            <a:r>
              <a:rPr lang="en-US" sz="2400" b="1" dirty="1"/>
              <a:t>(2) </a:t>
            </a:r>
            <a:r>
              <a:rPr lang="en-US" sz="2400" dirty="1"/>
              <a:t>If the municipality is not able to agree with the claimant on the amount of compensation, the compensation must be determined by the Land and Property Rights Tribunal.</a:t>
            </a:r>
          </a:p>
          <a:p>
            <a:pPr marL="0" indent="0">
              <a:buNone/>
            </a:pPr>
            <a:r>
              <a:rPr lang="en-US" sz="2400" b="1" dirty="1"/>
              <a:t>(3) </a:t>
            </a:r>
            <a:r>
              <a:rPr lang="en-US" sz="2400" dirty="1"/>
              <a:t>This section does not apply in respect of the removal of </a:t>
            </a:r>
          </a:p>
          <a:p>
            <a:pPr marL="0" indent="0">
              <a:buNone/>
            </a:pPr>
            <a:r>
              <a:rPr lang="en-US" sz="2400" dirty="1"/>
              <a:t>(a) a roadway of a street or part of a street that provides a physical means of access to or from a controlled street, or</a:t>
            </a:r>
          </a:p>
          <a:p>
            <a:pPr marL="0" indent="0">
              <a:buNone/>
            </a:pPr>
            <a:r>
              <a:rPr lang="en-US" sz="2400" dirty="1"/>
              <a:t>(b) a direct physical means of access between a controlled street and land adjacent to the controlled street under section 28 of the </a:t>
            </a:r>
            <a:r>
              <a:rPr lang="en-US" sz="2400" i="1" dirty="1"/>
              <a:t>Highways Development and Protection Act.</a:t>
            </a:r>
            <a:endParaRPr lang="en-US" sz="24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9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19289-8444-4ECF-BDAD-5AF57AE65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1"/>
              <a:t>Statutory Framework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A31CA-A177-4FF2-B8BF-7390BFCCC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i="1" dirty="1"/>
              <a:t>Highways Development Protection Act </a:t>
            </a:r>
          </a:p>
          <a:p>
            <a:r>
              <a:rPr lang="en-CA" dirty="1"/>
              <a:t>Obstruction of or damage to a highway and damage to highway by irrigation are offences (ss. 51(1) and 52(1))</a:t>
            </a:r>
          </a:p>
          <a:p>
            <a:r>
              <a:rPr lang="en-CA" dirty="1"/>
              <a:t>Municipality has self-help remedies (ss. 51(2) and 52(1) and may be able to recover costs. </a:t>
            </a:r>
          </a:p>
          <a:p>
            <a:r>
              <a:rPr lang="en-CA" dirty="1"/>
              <a:t>Similar provisions in </a:t>
            </a:r>
            <a:r>
              <a:rPr lang="en-CA" i="1" dirty="1"/>
              <a:t>Public Highways Development Act </a:t>
            </a:r>
            <a:endParaRPr lang="en-US"/>
          </a:p>
          <a:p>
            <a:pPr marL="0" indent="0">
              <a:buNone/>
            </a:pPr>
            <a:r>
              <a:rPr lang="en-US" dirty="1"/>
              <a:t> </a:t>
            </a:r>
          </a:p>
          <a:p>
            <a:pPr marL="0" indent="0">
              <a:buNone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1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F52082-AD13-45E5-8FE9-A0641B09C21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1"/>
              <a:t>See also </a:t>
            </a:r>
            <a:r>
              <a:rPr lang="en-US" i="1" dirty="1"/>
              <a:t>Traffic Safety Act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A5E7DDA-F03C-42B3-B93A-FECCA7C80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1"/>
              <a:t>Statutory Framework</a:t>
            </a:r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C1D81A83-9849-4ABF-BCF8-7DFB2B61C02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342" r="18342"/>
          <a:stretch>
            <a:fillRect/>
          </a:stretch>
        </p:blipFill>
        <p:spPr/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4CAA61-EA34-4E5D-89A9-09F06DD6A9E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885009" y="1084962"/>
            <a:ext cx="4629150" cy="4873624"/>
          </a:xfrm>
          <a:prstGeom prst="rect"/>
        </p:spPr>
      </p:pic>
    </p:spTree>
    <p:extLst>
      <p:ext uri="{BB962C8B-B14F-4D97-AF65-F5344CB8AC3E}">
        <p14:creationId xmlns:p14="http://schemas.microsoft.com/office/powerpoint/2010/main" val="39389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RMRF 2022">
      <a:dk1>
        <a:srgbClr val="24393E"/>
      </a:dk1>
      <a:lt1>
        <a:srgbClr val="F78E1E"/>
      </a:lt1>
      <a:dk2>
        <a:srgbClr val="24393E"/>
      </a:dk2>
      <a:lt2>
        <a:srgbClr val="F78E1E"/>
      </a:lt2>
      <a:accent1>
        <a:srgbClr val="D5E6EF"/>
      </a:accent1>
      <a:accent2>
        <a:srgbClr val="E9DDD4"/>
      </a:accent2>
      <a:accent3>
        <a:srgbClr val="FFFFFF"/>
      </a:accent3>
      <a:accent4>
        <a:srgbClr val="E9DDD4"/>
      </a:accent4>
      <a:accent5>
        <a:srgbClr val="D5E6EF"/>
      </a:accent5>
      <a:accent6>
        <a:srgbClr val="FFFFFF"/>
      </a:accent6>
      <a:hlink>
        <a:srgbClr val="F78E1E"/>
      </a:hlink>
      <a:folHlink>
        <a:srgbClr val="24393E"/>
      </a:folHlink>
    </a:clrScheme>
    <a:fontScheme name="Office Them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ebr" typeface="Times New Roman"/>
        <a:font script="Telu" typeface="Gautami"/>
        <a:font script="Ethi" typeface="Nyala"/>
        <a:font script="Jpan" typeface="游ゴシック Light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MoolBoran"/>
        <a:font script="Hant" typeface="新細明體"/>
        <a:font script="Laoo" typeface="DokChampa"/>
        <a:font script="Mong" typeface="Mongolian Baiti"/>
        <a:font script="Hans" typeface="等线 Light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ebr" typeface="Arial"/>
        <a:font script="Telu" typeface="Gautami"/>
        <a:font script="Ethi" typeface="Nyala"/>
        <a:font script="Jpan" typeface="游ゴシック"/>
        <a:font script="Sinh" typeface="Iskoola Pota"/>
        <a:font script="Taml" typeface="Latha"/>
        <a:font script="Deva" typeface="Mangal"/>
        <a:font script="Knda" typeface="Tunga"/>
        <a:font script="Tibt" typeface="Microsoft Himalaya"/>
        <a:font script="Khmr" typeface="DaunPenh"/>
        <a:font script="Hant" typeface="新細明體"/>
        <a:font script="Laoo" typeface="DokChampa"/>
        <a:font script="Mong" typeface="Mongolian Baiti"/>
        <a:font script="Hans" typeface="等线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Tale" typeface="Microsoft Tai Le"/>
        <a:font script="Arab" typeface="Times New Roman"/>
        <a:font script="Hebr" typeface="Times New Roman"/>
        <a:font script="Bopo" typeface="Microsoft JhengHei"/>
        <a:font script="Telu" typeface="Gautami"/>
        <a:font script="Ethi" typeface="Nyala"/>
        <a:font script="Lisu" typeface="Segoe UI"/>
        <a:font script="Jpan" typeface="游ゴシック Light"/>
        <a:font script="Sora" typeface="Nirmala UI"/>
        <a:font script="Talu" typeface="Microsoft New Tai Lue"/>
        <a:font script="Armn" typeface="Arial"/>
        <a:font script="Sinh" typeface="Iskoola Pota"/>
        <a:font script="Taml" typeface="Latha"/>
        <a:font script="Tfng" typeface="Ebrima"/>
        <a:font script="Syrn" typeface="Estrangelo Edessa"/>
        <a:font script="Deva" typeface="Mangal"/>
        <a:font script="Knda" typeface="Tunga"/>
        <a:font script="Tibt" typeface="Microsoft Himalaya"/>
        <a:font script="Khmr" typeface="MoolBoran"/>
        <a:font script="Mymr" typeface="Myanmar Text"/>
        <a:font script="Olck" typeface="Nirmala UI"/>
        <a:font script="Bugi" typeface="Leelawadee UI"/>
        <a:font script="Java" typeface="Javanese Text"/>
        <a:font script="Hant" typeface="新細明體"/>
        <a:font script="Laoo" typeface="DokChampa"/>
        <a:font script="Mong" typeface="Mongolian Baiti"/>
        <a:font script="Hans" typeface="等线 Light"/>
        <a:font script="Phag" typeface="Phagspa"/>
        <a:font script="Guru" typeface="Raavi"/>
        <a:font script="Osma" typeface="Ebrima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Syre" typeface="Estrangelo Edessa"/>
        <a:font script="Syrj" typeface="Estrangelo Edessa"/>
        <a:font script="Mlym" typeface="Kartika"/>
        <a:font script="Nkoo" typeface="Ebrim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Tale" typeface="Microsoft Tai Le"/>
        <a:font script="Arab" typeface="Arial"/>
        <a:font script="Hebr" typeface="Arial"/>
        <a:font script="Bopo" typeface="Microsoft JhengHei"/>
        <a:font script="Telu" typeface="Gautami"/>
        <a:font script="Ethi" typeface="Nyala"/>
        <a:font script="Lisu" typeface="Segoe UI"/>
        <a:font script="Jpan" typeface="游ゴシック"/>
        <a:font script="Sora" typeface="Nirmala UI"/>
        <a:font script="Talu" typeface="Microsoft New Tai Lue"/>
        <a:font script="Armn" typeface="Arial"/>
        <a:font script="Sinh" typeface="Iskoola Pota"/>
        <a:font script="Taml" typeface="Latha"/>
        <a:font script="Tfng" typeface="Ebrima"/>
        <a:font script="Syrn" typeface="Estrangelo Edessa"/>
        <a:font script="Deva" typeface="Mangal"/>
        <a:font script="Knda" typeface="Tunga"/>
        <a:font script="Tibt" typeface="Microsoft Himalaya"/>
        <a:font script="Khmr" typeface="DaunPenh"/>
        <a:font script="Mymr" typeface="Myanmar Text"/>
        <a:font script="Olck" typeface="Nirmala UI"/>
        <a:font script="Bugi" typeface="Leelawadee UI"/>
        <a:font script="Java" typeface="Javanese Text"/>
        <a:font script="Hant" typeface="新細明體"/>
        <a:font script="Laoo" typeface="DokChampa"/>
        <a:font script="Mong" typeface="Mongolian Baiti"/>
        <a:font script="Hans" typeface="等线"/>
        <a:font script="Phag" typeface="Phagspa"/>
        <a:font script="Guru" typeface="Raavi"/>
        <a:font script="Osma" typeface="Ebrima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r="5400000" dist="1905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/>
  <Slides>18</Slide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1900-01-01T00:00:00Z</dcterms:created>
  <dcterms:modified xsi:type="dcterms:W3CDTF">1900-01-01T00:00:00Z</dcterms:modified>
  <cp:lastPrinted>1900-01-01T00:00:00Z</cp:lastPrinted>
</cp:coreProperties>
</file>